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drawings/drawing2.xml" ContentType="application/vnd.openxmlformats-officedocument.drawingml.chartshapes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56" r:id="rId1"/>
  </p:sldMasterIdLst>
  <p:notesMasterIdLst>
    <p:notesMasterId r:id="rId27"/>
  </p:notesMasterIdLst>
  <p:sldIdLst>
    <p:sldId id="256" r:id="rId2"/>
    <p:sldId id="257" r:id="rId3"/>
    <p:sldId id="258" r:id="rId4"/>
    <p:sldId id="261" r:id="rId5"/>
    <p:sldId id="259" r:id="rId6"/>
    <p:sldId id="260" r:id="rId7"/>
    <p:sldId id="263" r:id="rId8"/>
    <p:sldId id="262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621" r:id="rId23"/>
    <p:sldId id="622" r:id="rId24"/>
    <p:sldId id="278" r:id="rId25"/>
    <p:sldId id="620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B3C89"/>
    <a:srgbClr val="4DAE8F"/>
    <a:srgbClr val="0000FF"/>
    <a:srgbClr val="FFA1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013"/>
    <p:restoredTop sz="82967"/>
  </p:normalViewPr>
  <p:slideViewPr>
    <p:cSldViewPr snapToGrid="0" snapToObjects="1">
      <p:cViewPr varScale="1">
        <p:scale>
          <a:sx n="104" d="100"/>
          <a:sy n="104" d="100"/>
        </p:scale>
        <p:origin x="25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96" d="100"/>
          <a:sy n="96" d="100"/>
        </p:scale>
        <p:origin x="2480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/C:\Users\Darko%20Odic\Documents\JHU\Experiments\X09008%20-%20Blobby%20Dots\Blobby-Dots2\BlobbyDots2-HandFitting.xls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5" Type="http://schemas.openxmlformats.org/officeDocument/2006/relationships/chartUserShapes" Target="../drawings/drawing1.xml"/><Relationship Id="rId4" Type="http://schemas.openxmlformats.org/officeDocument/2006/relationships/oleObject" Target="file:////Users/darko/Documents/Experiments/Active%20xProjects/CircleLineDots%20(2014)/Analysis/Discrimination%20Analysis/CLDots_Discrimination_Graphing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5" Type="http://schemas.openxmlformats.org/officeDocument/2006/relationships/chartUserShapes" Target="../drawings/drawing2.xml"/><Relationship Id="rId4" Type="http://schemas.openxmlformats.org/officeDocument/2006/relationships/oleObject" Target="file:////Users/darko/Documents/Experiments/Active%20xProjects/CircleLineDots%20(2014)/Analysis/Estimation%20Analysis/CLDots_EstSimAnswer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../embeddings/oleObject1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1535757153414262"/>
          <c:y val="7.0640328884539E-2"/>
          <c:w val="0.71601030722708348"/>
          <c:h val="0.55474193421812312"/>
        </c:manualLayout>
      </c:layout>
      <c:scatterChart>
        <c:scatterStyle val="lineMarker"/>
        <c:varyColors val="0"/>
        <c:ser>
          <c:idx val="2"/>
          <c:order val="0"/>
          <c:tx>
            <c:v>Number Task</c:v>
          </c:tx>
          <c:spPr>
            <a:ln w="28575">
              <a:noFill/>
            </a:ln>
          </c:spPr>
          <c:marker>
            <c:symbol val="circle"/>
            <c:size val="10"/>
            <c:spPr>
              <a:solidFill>
                <a:schemeClr val="bg1">
                  <a:lumMod val="75000"/>
                </a:schemeClr>
              </a:solidFill>
              <a:ln>
                <a:solidFill>
                  <a:schemeClr val="tx1"/>
                </a:solidFill>
              </a:ln>
            </c:spPr>
          </c:marker>
          <c:errBars>
            <c:errDir val="y"/>
            <c:errBarType val="both"/>
            <c:errValType val="cust"/>
            <c:noEndCap val="0"/>
            <c:plus>
              <c:numRef>
                <c:f>'Count Task'!$D$31:$G$31</c:f>
                <c:numCache>
                  <c:formatCode>General</c:formatCode>
                  <c:ptCount val="4"/>
                  <c:pt idx="0">
                    <c:v>2.0699999999999998</c:v>
                  </c:pt>
                  <c:pt idx="1">
                    <c:v>2.0299999999999998</c:v>
                  </c:pt>
                  <c:pt idx="2">
                    <c:v>2.41</c:v>
                  </c:pt>
                  <c:pt idx="3">
                    <c:v>1.61</c:v>
                  </c:pt>
                </c:numCache>
              </c:numRef>
            </c:plus>
            <c:minus>
              <c:numRef>
                <c:f>'Count Task'!$D$31:$G$31</c:f>
                <c:numCache>
                  <c:formatCode>General</c:formatCode>
                  <c:ptCount val="4"/>
                  <c:pt idx="0">
                    <c:v>2.0699999999999998</c:v>
                  </c:pt>
                  <c:pt idx="1">
                    <c:v>2.0299999999999998</c:v>
                  </c:pt>
                  <c:pt idx="2">
                    <c:v>2.41</c:v>
                  </c:pt>
                  <c:pt idx="3">
                    <c:v>1.61</c:v>
                  </c:pt>
                </c:numCache>
              </c:numRef>
            </c:minus>
            <c:spPr>
              <a:ln w="25400">
                <a:solidFill>
                  <a:schemeClr val="bg1">
                    <a:lumMod val="50000"/>
                  </a:schemeClr>
                </a:solidFill>
              </a:ln>
            </c:spPr>
          </c:errBars>
          <c:xVal>
            <c:numRef>
              <c:f>'Count Task'!$D$3:$G$3</c:f>
              <c:numCache>
                <c:formatCode>General</c:formatCode>
                <c:ptCount val="4"/>
                <c:pt idx="0">
                  <c:v>2</c:v>
                </c:pt>
                <c:pt idx="1">
                  <c:v>1.67</c:v>
                </c:pt>
                <c:pt idx="2">
                  <c:v>1.5</c:v>
                </c:pt>
                <c:pt idx="3">
                  <c:v>1.2</c:v>
                </c:pt>
              </c:numCache>
            </c:numRef>
          </c:xVal>
          <c:yVal>
            <c:numRef>
              <c:f>'Count Task'!$D$2:$G$2</c:f>
              <c:numCache>
                <c:formatCode>0.00</c:formatCode>
                <c:ptCount val="4"/>
                <c:pt idx="0">
                  <c:v>92.75</c:v>
                </c:pt>
                <c:pt idx="1">
                  <c:v>89.54</c:v>
                </c:pt>
                <c:pt idx="2">
                  <c:v>84.69</c:v>
                </c:pt>
                <c:pt idx="3">
                  <c:v>68.150000000000006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40F7-E846-A3C6-2945662F05D5}"/>
            </c:ext>
          </c:extLst>
        </c:ser>
        <c:ser>
          <c:idx val="4"/>
          <c:order val="1"/>
          <c:tx>
            <c:v>Number Model</c:v>
          </c:tx>
          <c:spPr>
            <a:ln w="25400">
              <a:solidFill>
                <a:schemeClr val="tx1"/>
              </a:solidFill>
              <a:prstDash val="solid"/>
            </a:ln>
          </c:spPr>
          <c:marker>
            <c:symbol val="none"/>
          </c:marker>
          <c:xVal>
            <c:numRef>
              <c:f>'Count Task'!$C$3:$H$3</c:f>
              <c:numCache>
                <c:formatCode>General</c:formatCode>
                <c:ptCount val="6"/>
                <c:pt idx="0">
                  <c:v>2.2000000000000002</c:v>
                </c:pt>
                <c:pt idx="1">
                  <c:v>2</c:v>
                </c:pt>
                <c:pt idx="2">
                  <c:v>1.67</c:v>
                </c:pt>
                <c:pt idx="3">
                  <c:v>1.5</c:v>
                </c:pt>
                <c:pt idx="4">
                  <c:v>1.2</c:v>
                </c:pt>
                <c:pt idx="5">
                  <c:v>1</c:v>
                </c:pt>
              </c:numCache>
            </c:numRef>
          </c:xVal>
          <c:yVal>
            <c:numRef>
              <c:f>'Count Task'!$C$9:$H$9</c:f>
              <c:numCache>
                <c:formatCode>General</c:formatCode>
                <c:ptCount val="6"/>
                <c:pt idx="0">
                  <c:v>96.705153960589655</c:v>
                </c:pt>
                <c:pt idx="1">
                  <c:v>95.117418079537998</c:v>
                </c:pt>
                <c:pt idx="2">
                  <c:v>89.881642908659771</c:v>
                </c:pt>
                <c:pt idx="3">
                  <c:v>84.784216732115354</c:v>
                </c:pt>
                <c:pt idx="4">
                  <c:v>68.232515606834781</c:v>
                </c:pt>
                <c:pt idx="5">
                  <c:v>50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40F7-E846-A3C6-2945662F05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5755976"/>
        <c:axId val="215759896"/>
      </c:scatterChart>
      <c:valAx>
        <c:axId val="215755976"/>
        <c:scaling>
          <c:orientation val="minMax"/>
          <c:max val="2.2000000000000002"/>
          <c:min val="1"/>
        </c:scaling>
        <c:delete val="0"/>
        <c:axPos val="b"/>
        <c:title>
          <c:tx>
            <c:rich>
              <a:bodyPr/>
              <a:lstStyle/>
              <a:p>
                <a:pPr>
                  <a:defRPr sz="1600" b="1" i="0" u="none" strike="noStrike" baseline="0">
                    <a:solidFill>
                      <a:srgbClr val="000000"/>
                    </a:solidFill>
                    <a:latin typeface="Corbel" panose="020B0503020204020204" pitchFamily="34" charset="0"/>
                    <a:ea typeface="Verdana"/>
                    <a:cs typeface="Verdana"/>
                  </a:defRPr>
                </a:pPr>
                <a:r>
                  <a:rPr lang="en-US" sz="1600" dirty="0">
                    <a:latin typeface="Corbel" panose="020B0503020204020204" pitchFamily="34" charset="0"/>
                  </a:rPr>
                  <a:t>Ratio</a:t>
                </a:r>
              </a:p>
            </c:rich>
          </c:tx>
          <c:layout>
            <c:manualLayout>
              <c:xMode val="edge"/>
              <c:yMode val="edge"/>
              <c:x val="0.48174292885042563"/>
              <c:y val="0.77738498074526396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810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400" b="0" i="0" u="none" strike="noStrike" baseline="0">
                <a:solidFill>
                  <a:srgbClr val="000000"/>
                </a:solidFill>
                <a:latin typeface="Corbel" panose="020B0503020204020204" pitchFamily="34" charset="0"/>
                <a:ea typeface="Verdana"/>
                <a:cs typeface="Verdana"/>
              </a:defRPr>
            </a:pPr>
            <a:endParaRPr lang="en-US"/>
          </a:p>
        </c:txPr>
        <c:crossAx val="215759896"/>
        <c:crossesAt val="50"/>
        <c:crossBetween val="midCat"/>
        <c:majorUnit val="0.2"/>
      </c:valAx>
      <c:valAx>
        <c:axId val="215759896"/>
        <c:scaling>
          <c:orientation val="minMax"/>
          <c:max val="100"/>
          <c:min val="50"/>
        </c:scaling>
        <c:delete val="0"/>
        <c:axPos val="l"/>
        <c:majorGridlines>
          <c:spPr>
            <a:ln w="3175">
              <a:solidFill>
                <a:schemeClr val="bg1">
                  <a:lumMod val="75000"/>
                </a:schemeClr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800" b="1" i="0" u="none" strike="noStrike" baseline="0">
                    <a:solidFill>
                      <a:srgbClr val="000000"/>
                    </a:solidFill>
                    <a:latin typeface="Adobe Caslon Pro" pitchFamily="18" charset="0"/>
                    <a:ea typeface="Verdana"/>
                    <a:cs typeface="Verdana"/>
                  </a:defRPr>
                </a:pPr>
                <a:r>
                  <a:rPr lang="en-US" sz="1800" dirty="0">
                    <a:latin typeface="Corbel" panose="020B0503020204020204" pitchFamily="34" charset="0"/>
                  </a:rPr>
                  <a:t>Accuracy</a:t>
                </a:r>
              </a:p>
            </c:rich>
          </c:tx>
          <c:layout>
            <c:manualLayout>
              <c:xMode val="edge"/>
              <c:yMode val="edge"/>
              <c:x val="1.1818437069359741E-2"/>
              <c:y val="0.137005248573879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810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400" b="0" i="0" u="none" strike="noStrike" baseline="0">
                <a:solidFill>
                  <a:srgbClr val="000000"/>
                </a:solidFill>
                <a:latin typeface="Corbel" panose="020B0503020204020204" pitchFamily="34" charset="0"/>
                <a:ea typeface="Verdana"/>
                <a:cs typeface="Verdana"/>
              </a:defRPr>
            </a:pPr>
            <a:endParaRPr lang="en-US"/>
          </a:p>
        </c:txPr>
        <c:crossAx val="215755976"/>
        <c:crossesAt val="1"/>
        <c:crossBetween val="midCat"/>
        <c:majorUnit val="10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rgbClr val="FFFFFF"/>
    </a:solidFill>
    <a:ln w="3175">
      <a:noFill/>
      <a:prstDash val="solid"/>
    </a:ln>
  </c:spPr>
  <c:txPr>
    <a:bodyPr/>
    <a:lstStyle/>
    <a:p>
      <a:pPr>
        <a:defRPr sz="950" b="0" i="0" u="none" strike="noStrike" baseline="0">
          <a:solidFill>
            <a:srgbClr val="000000"/>
          </a:solidFill>
          <a:latin typeface="Verdana"/>
          <a:ea typeface="Verdana"/>
          <a:cs typeface="Verdana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2578947368421048"/>
          <c:y val="5.3276986377312999E-2"/>
          <c:w val="0.68075259013675904"/>
          <c:h val="0.78780942175200996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F6FC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71C-FF48-A9AB-3F152982AC16}"/>
              </c:ext>
            </c:extLst>
          </c:dPt>
          <c:dPt>
            <c:idx val="1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71C-FF48-A9AB-3F152982AC16}"/>
              </c:ext>
            </c:extLst>
          </c:dPt>
          <c:errBars>
            <c:errBarType val="both"/>
            <c:errValType val="cust"/>
            <c:noEndCap val="0"/>
            <c:plus>
              <c:numRef>
                <c:f>'CLDots_Discrimination.csv'!$AX$33:$AY$33</c:f>
                <c:numCache>
                  <c:formatCode>General</c:formatCode>
                  <c:ptCount val="2"/>
                  <c:pt idx="0">
                    <c:v>1.9453260330364024E-2</c:v>
                  </c:pt>
                  <c:pt idx="1">
                    <c:v>1.3761103682914413E-2</c:v>
                  </c:pt>
                </c:numCache>
              </c:numRef>
            </c:plus>
            <c:minus>
              <c:numRef>
                <c:f>'CLDots_Discrimination.csv'!$AX$33:$AY$33</c:f>
                <c:numCache>
                  <c:formatCode>General</c:formatCode>
                  <c:ptCount val="2"/>
                  <c:pt idx="0">
                    <c:v>1.9453260330364024E-2</c:v>
                  </c:pt>
                  <c:pt idx="1">
                    <c:v>1.3761103682914413E-2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'CLDots_Discrimination.csv'!$AX$31:$AY$31</c:f>
              <c:strCache>
                <c:ptCount val="2"/>
                <c:pt idx="0">
                  <c:v>Top &gt; &lt;</c:v>
                </c:pt>
                <c:pt idx="1">
                  <c:v>Bottom &gt; &lt;</c:v>
                </c:pt>
              </c:strCache>
            </c:strRef>
          </c:cat>
          <c:val>
            <c:numRef>
              <c:f>'CLDots_Discrimination.csv'!$AX$32:$AY$32</c:f>
              <c:numCache>
                <c:formatCode>General</c:formatCode>
                <c:ptCount val="2"/>
                <c:pt idx="0">
                  <c:v>0.56744067066103743</c:v>
                </c:pt>
                <c:pt idx="1">
                  <c:v>0.38856348775513683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71C-FF48-A9AB-3F152982AC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5"/>
        <c:overlap val="28"/>
        <c:axId val="-2085088592"/>
        <c:axId val="-2084856000"/>
      </c:barChart>
      <c:catAx>
        <c:axId val="-2085088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084856000"/>
        <c:crosses val="autoZero"/>
        <c:auto val="1"/>
        <c:lblAlgn val="ctr"/>
        <c:lblOffset val="100"/>
        <c:noMultiLvlLbl val="0"/>
      </c:catAx>
      <c:valAx>
        <c:axId val="-2084856000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dirty="0"/>
                  <a:t>% Top "Longer" Responses</a:t>
                </a:r>
              </a:p>
            </c:rich>
          </c:tx>
          <c:layout>
            <c:manualLayout>
              <c:xMode val="edge"/>
              <c:yMode val="edge"/>
              <c:x val="0"/>
              <c:y val="9.234223221136105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085088592"/>
        <c:crosses val="autoZero"/>
        <c:crossBetween val="between"/>
        <c:maj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  <c:userShapes r:id="rId5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2578947368421048"/>
          <c:y val="5.3276986377312999E-2"/>
          <c:w val="0.68075259013675904"/>
          <c:h val="0.78780942175200996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F6FC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43C-AB49-92B2-8B0F9C946923}"/>
              </c:ext>
            </c:extLst>
          </c:dPt>
          <c:dPt>
            <c:idx val="1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43C-AB49-92B2-8B0F9C946923}"/>
              </c:ext>
            </c:extLst>
          </c:dPt>
          <c:errBars>
            <c:errBarType val="both"/>
            <c:errValType val="cust"/>
            <c:noEndCap val="0"/>
            <c:plus>
              <c:numRef>
                <c:f>'CLDots_EstSimAnswer.csv'!$AV$32</c:f>
                <c:numCache>
                  <c:formatCode>General</c:formatCode>
                  <c:ptCount val="1"/>
                  <c:pt idx="0">
                    <c:v>3.0712471316837971E-2</c:v>
                  </c:pt>
                </c:numCache>
              </c:numRef>
            </c:plus>
            <c:minus>
              <c:numRef>
                <c:f>'CLDots_EstSimAnswer.csv'!$AU$32:$AV$32</c:f>
                <c:numCache>
                  <c:formatCode>General</c:formatCode>
                  <c:ptCount val="2"/>
                  <c:pt idx="0">
                    <c:v>3.3012263461986664E-2</c:v>
                  </c:pt>
                  <c:pt idx="1">
                    <c:v>3.0712471316837971E-2</c:v>
                  </c:pt>
                </c:numCache>
              </c:numRef>
            </c:minus>
            <c:spPr>
              <a:noFill/>
              <a:ln w="9525" cap="flat" cmpd="sng" algn="ctr">
                <a:solidFill>
                  <a:sysClr val="windowText" lastClr="000000"/>
                </a:solidFill>
                <a:round/>
              </a:ln>
              <a:effectLst/>
            </c:spPr>
          </c:errBars>
          <c:cat>
            <c:strRef>
              <c:f>'CLDots_EstSimAnswer.csv'!$AU$33:$AV$33</c:f>
              <c:strCache>
                <c:ptCount val="2"/>
                <c:pt idx="0">
                  <c:v>Top &gt; &lt;</c:v>
                </c:pt>
                <c:pt idx="1">
                  <c:v>Bottom &gt; &lt; </c:v>
                </c:pt>
              </c:strCache>
            </c:strRef>
          </c:cat>
          <c:val>
            <c:numRef>
              <c:f>'CLDots_EstSimAnswer.csv'!$AU$31:$AV$31</c:f>
              <c:numCache>
                <c:formatCode>General</c:formatCode>
                <c:ptCount val="2"/>
                <c:pt idx="0">
                  <c:v>0.5092592592592593</c:v>
                </c:pt>
                <c:pt idx="1">
                  <c:v>0.4822530864197529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43C-AB49-92B2-8B0F9C9469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5"/>
        <c:overlap val="28"/>
        <c:axId val="-2085088592"/>
        <c:axId val="-2084856000"/>
      </c:barChart>
      <c:catAx>
        <c:axId val="-2085088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084856000"/>
        <c:crosses val="autoZero"/>
        <c:auto val="1"/>
        <c:lblAlgn val="ctr"/>
        <c:lblOffset val="100"/>
        <c:noMultiLvlLbl val="0"/>
      </c:catAx>
      <c:valAx>
        <c:axId val="-2084856000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r>
                  <a:rPr lang="en-US" sz="1500" b="0" i="0" baseline="0" dirty="0">
                    <a:effectLst/>
                    <a:latin typeface="+mn-lt"/>
                    <a:cs typeface="Calibri" panose="020F0502020204030204" pitchFamily="34" charset="0"/>
                  </a:rPr>
                  <a:t>% Top "Longer" Responses</a:t>
                </a:r>
                <a:endParaRPr lang="en-CA" sz="1500" dirty="0">
                  <a:effectLst/>
                  <a:latin typeface="+mn-lt"/>
                  <a:cs typeface="Calibri" panose="020F0502020204030204" pitchFamily="34" charset="0"/>
                </a:endParaRPr>
              </a:p>
            </c:rich>
          </c:tx>
          <c:layout>
            <c:manualLayout>
              <c:xMode val="edge"/>
              <c:yMode val="edge"/>
              <c:x val="0"/>
              <c:y val="0.1280837774918168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085088592"/>
        <c:crosses val="autoZero"/>
        <c:crossBetween val="between"/>
        <c:maj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  <c:userShapes r:id="rId5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3314291209646987"/>
          <c:y val="8.7356321839080403E-2"/>
          <c:w val="0.72295748397273418"/>
          <c:h val="0.63094122118458362"/>
        </c:manualLayout>
      </c:layout>
      <c:scatterChart>
        <c:scatterStyle val="smoothMarker"/>
        <c:varyColors val="0"/>
        <c:ser>
          <c:idx val="0"/>
          <c:order val="0"/>
          <c:spPr>
            <a:ln w="50800" cap="rnd">
              <a:solidFill>
                <a:sysClr val="windowText" lastClr="000000">
                  <a:alpha val="46000"/>
                </a:sysClr>
              </a:solidFill>
              <a:round/>
            </a:ln>
            <a:effectLst/>
          </c:spPr>
          <c:marker>
            <c:symbol val="circle"/>
            <c:size val="15"/>
            <c:spPr>
              <a:solidFill>
                <a:sysClr val="window" lastClr="FFFFFF">
                  <a:lumMod val="75000"/>
                </a:sysClr>
              </a:solidFill>
              <a:ln w="9525">
                <a:solidFill>
                  <a:sysClr val="windowText" lastClr="000000">
                    <a:alpha val="46000"/>
                  </a:sysClr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Supermost7up_071116!$H$17:$N$17</c:f>
                <c:numCache>
                  <c:formatCode>General</c:formatCode>
                  <c:ptCount val="7"/>
                  <c:pt idx="0">
                    <c:v>3.1331923802150121</c:v>
                  </c:pt>
                  <c:pt idx="1">
                    <c:v>3.89855551524079</c:v>
                  </c:pt>
                  <c:pt idx="2">
                    <c:v>4.5817206908046</c:v>
                  </c:pt>
                  <c:pt idx="3">
                    <c:v>4.1734457326070196</c:v>
                  </c:pt>
                  <c:pt idx="4">
                    <c:v>4.4668764711348112</c:v>
                  </c:pt>
                  <c:pt idx="5">
                    <c:v>5.4370854031183837</c:v>
                  </c:pt>
                  <c:pt idx="6">
                    <c:v>4.6569060419023707</c:v>
                  </c:pt>
                </c:numCache>
              </c:numRef>
            </c:plus>
            <c:minus>
              <c:numRef>
                <c:f>Supermost7up_071116!$H$17:$N$17</c:f>
                <c:numCache>
                  <c:formatCode>General</c:formatCode>
                  <c:ptCount val="7"/>
                  <c:pt idx="0">
                    <c:v>3.1331923802150121</c:v>
                  </c:pt>
                  <c:pt idx="1">
                    <c:v>3.89855551524079</c:v>
                  </c:pt>
                  <c:pt idx="2">
                    <c:v>4.5817206908046</c:v>
                  </c:pt>
                  <c:pt idx="3">
                    <c:v>4.1734457326070196</c:v>
                  </c:pt>
                  <c:pt idx="4">
                    <c:v>4.4668764711348112</c:v>
                  </c:pt>
                  <c:pt idx="5">
                    <c:v>5.4370854031183837</c:v>
                  </c:pt>
                  <c:pt idx="6">
                    <c:v>4.6569060419023707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Supermost7up_071116!$H$15:$N$15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</c:numCache>
            </c:numRef>
          </c:xVal>
          <c:yVal>
            <c:numRef>
              <c:f>Supermost7up_071116!$H$16:$N$16</c:f>
              <c:numCache>
                <c:formatCode>General</c:formatCode>
                <c:ptCount val="7"/>
                <c:pt idx="0">
                  <c:v>86.402527953330093</c:v>
                </c:pt>
                <c:pt idx="1">
                  <c:v>65.58229352347</c:v>
                </c:pt>
                <c:pt idx="2">
                  <c:v>43.475935828876999</c:v>
                </c:pt>
                <c:pt idx="3">
                  <c:v>30.06238859180035</c:v>
                </c:pt>
                <c:pt idx="4">
                  <c:v>37.587412587412523</c:v>
                </c:pt>
                <c:pt idx="5">
                  <c:v>54.144385026737957</c:v>
                </c:pt>
                <c:pt idx="6">
                  <c:v>74.255156608097764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B446-BA48-B0DB-1A2CEF23BE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1926901664"/>
        <c:axId val="-1924602048"/>
      </c:scatterChart>
      <c:valAx>
        <c:axId val="-192690166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400" b="1">
                    <a:solidFill>
                      <a:schemeClr val="tx1"/>
                    </a:solidFill>
                  </a:rPr>
                  <a:t>Position Asked</a:t>
                </a:r>
              </a:p>
            </c:rich>
          </c:tx>
          <c:layout>
            <c:manualLayout>
              <c:xMode val="edge"/>
              <c:yMode val="edge"/>
              <c:x val="0.35452573613574856"/>
              <c:y val="0.872435234320911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4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924602048"/>
        <c:crosses val="autoZero"/>
        <c:crossBetween val="midCat"/>
        <c:majorUnit val="1"/>
      </c:valAx>
      <c:valAx>
        <c:axId val="-1924602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400" b="1">
                    <a:solidFill>
                      <a:schemeClr val="tx1"/>
                    </a:solidFill>
                  </a:rPr>
                  <a:t>Percent Correct</a:t>
                </a:r>
              </a:p>
            </c:rich>
          </c:tx>
          <c:layout>
            <c:manualLayout>
              <c:xMode val="edge"/>
              <c:yMode val="edge"/>
              <c:x val="7.456010603657969E-3"/>
              <c:y val="0.1212870963788945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4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926901664"/>
        <c:crosses val="autoZero"/>
        <c:crossBetween val="midCat"/>
        <c:majorUnit val="2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0.22022</cdr:x>
      <cdr:y>0.45152</cdr:y>
    </cdr:from>
    <cdr:to>
      <cdr:x>0.93534</cdr:x>
      <cdr:y>0.45419</cdr:y>
    </cdr:to>
    <cdr:cxnSp macro="">
      <cdr:nvCxnSpPr>
        <cdr:cNvPr id="3" name="Straight Connector 2">
          <a:extLst xmlns:a="http://schemas.openxmlformats.org/drawingml/2006/main">
            <a:ext uri="{FF2B5EF4-FFF2-40B4-BE49-F238E27FC236}">
              <a16:creationId xmlns:a16="http://schemas.microsoft.com/office/drawing/2014/main" id="{0381227F-C377-4A4B-B5E4-CA193FBC650D}"/>
            </a:ext>
          </a:extLst>
        </cdr:cNvPr>
        <cdr:cNvCxnSpPr/>
      </cdr:nvCxnSpPr>
      <cdr:spPr>
        <a:xfrm xmlns:a="http://schemas.openxmlformats.org/drawingml/2006/main" flipV="1">
          <a:off x="797086" y="1470849"/>
          <a:ext cx="2588368" cy="8694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0.23133</cdr:x>
      <cdr:y>0.44226</cdr:y>
    </cdr:from>
    <cdr:to>
      <cdr:x>0.94645</cdr:x>
      <cdr:y>0.44493</cdr:y>
    </cdr:to>
    <cdr:cxnSp macro="">
      <cdr:nvCxnSpPr>
        <cdr:cNvPr id="3" name="Straight Connector 2">
          <a:extLst xmlns:a="http://schemas.openxmlformats.org/drawingml/2006/main">
            <a:ext uri="{FF2B5EF4-FFF2-40B4-BE49-F238E27FC236}">
              <a16:creationId xmlns:a16="http://schemas.microsoft.com/office/drawing/2014/main" id="{0381227F-C377-4A4B-B5E4-CA193FBC650D}"/>
            </a:ext>
          </a:extLst>
        </cdr:cNvPr>
        <cdr:cNvCxnSpPr/>
      </cdr:nvCxnSpPr>
      <cdr:spPr>
        <a:xfrm xmlns:a="http://schemas.openxmlformats.org/drawingml/2006/main" flipV="1">
          <a:off x="1057646" y="1213210"/>
          <a:ext cx="3269528" cy="7324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FB0BC6-5485-9C46-9CD2-F38529A3EF18}" type="datetimeFigureOut">
              <a:rPr lang="en-US" smtClean="0"/>
              <a:t>10/19/19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AE9C4D-C840-A84A-B9A9-82576303CC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496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AE9C4D-C840-A84A-B9A9-82576303CC1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5123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AE9C4D-C840-A84A-B9A9-82576303CC1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6749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372FB7-61AB-5F48-A281-1B97EE9A8F1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2297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AE9C4D-C840-A84A-B9A9-82576303CC1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2946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AE9C4D-C840-A84A-B9A9-82576303CC1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8796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AE9C4D-C840-A84A-B9A9-82576303CC1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4030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AE9C4D-C840-A84A-B9A9-82576303CC1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6344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AE9C4D-C840-A84A-B9A9-82576303CC12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2913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 me summarize the results from this first experiment. Overall, we found evidence for similarity and for differences in number and area processing.</a:t>
            </a:r>
          </a:p>
          <a:p>
            <a:endParaRPr lang="en-US" dirty="0"/>
          </a:p>
          <a:p>
            <a:r>
              <a:rPr lang="en-US" dirty="0"/>
              <a:t>First, we found that both systems represent quantity as noisy approximations with overlapping activations. They also both share a comparison operation, that determines which quantity is greater based on the overlap between the representations. As a result, they both comply to this psychophysical model we’ve been talking about. Lastly, they share a developmental pattern, where they both increase in sensitivity with age.</a:t>
            </a:r>
          </a:p>
          <a:p>
            <a:endParaRPr lang="en-US" dirty="0"/>
          </a:p>
          <a:p>
            <a:r>
              <a:rPr lang="en-US" dirty="0"/>
              <a:t>At the same time, there are important differences. The most important of these is that the sensitivity between these two is different – area representations show higher sensitivity that number representations. As such, we can conclude that on the level of visual cognition there are likely to be two separate and independent systems: an approximate number system, and an approximate area system.</a:t>
            </a:r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24140C-8AA6-4F9C-87D3-0B19D0C6C95E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7791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Rectangle 105"/>
          <p:cNvSpPr/>
          <p:nvPr/>
        </p:nvSpPr>
        <p:spPr>
          <a:xfrm rot="2700000">
            <a:off x="7446946" y="993285"/>
            <a:ext cx="13716" cy="4185404"/>
          </a:xfrm>
          <a:custGeom>
            <a:avLst/>
            <a:gdLst/>
            <a:ahLst/>
            <a:cxnLst/>
            <a:rect l="l" t="t" r="r" b="b"/>
            <a:pathLst>
              <a:path w="13716" h="4185404">
                <a:moveTo>
                  <a:pt x="0" y="13716"/>
                </a:moveTo>
                <a:lnTo>
                  <a:pt x="13716" y="0"/>
                </a:lnTo>
                <a:lnTo>
                  <a:pt x="13716" y="4185404"/>
                </a:lnTo>
                <a:lnTo>
                  <a:pt x="0" y="417168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09" name="Group 408"/>
          <p:cNvGrpSpPr/>
          <p:nvPr/>
        </p:nvGrpSpPr>
        <p:grpSpPr>
          <a:xfrm>
            <a:off x="0" y="420256"/>
            <a:ext cx="9144000" cy="3795497"/>
            <a:chOff x="0" y="420256"/>
            <a:chExt cx="12188952" cy="3795497"/>
          </a:xfrm>
        </p:grpSpPr>
        <p:cxnSp>
          <p:nvCxnSpPr>
            <p:cNvPr id="410" name="Straight Connector 409"/>
            <p:cNvCxnSpPr/>
            <p:nvPr/>
          </p:nvCxnSpPr>
          <p:spPr>
            <a:xfrm>
              <a:off x="0" y="4215753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1" name="Straight Connector 410"/>
            <p:cNvCxnSpPr/>
            <p:nvPr/>
          </p:nvCxnSpPr>
          <p:spPr>
            <a:xfrm>
              <a:off x="0" y="3794032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2" name="Straight Connector 411"/>
            <p:cNvCxnSpPr/>
            <p:nvPr/>
          </p:nvCxnSpPr>
          <p:spPr>
            <a:xfrm>
              <a:off x="0" y="3372310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3" name="Straight Connector 412"/>
            <p:cNvCxnSpPr/>
            <p:nvPr/>
          </p:nvCxnSpPr>
          <p:spPr>
            <a:xfrm>
              <a:off x="0" y="2950588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4" name="Straight Connector 413"/>
            <p:cNvCxnSpPr/>
            <p:nvPr/>
          </p:nvCxnSpPr>
          <p:spPr>
            <a:xfrm>
              <a:off x="0" y="2528866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5" name="Straight Connector 414"/>
            <p:cNvCxnSpPr/>
            <p:nvPr/>
          </p:nvCxnSpPr>
          <p:spPr>
            <a:xfrm>
              <a:off x="0" y="2107144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6" name="Straight Connector 415"/>
            <p:cNvCxnSpPr/>
            <p:nvPr/>
          </p:nvCxnSpPr>
          <p:spPr>
            <a:xfrm>
              <a:off x="0" y="1685422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7" name="Straight Connector 416"/>
            <p:cNvCxnSpPr/>
            <p:nvPr/>
          </p:nvCxnSpPr>
          <p:spPr>
            <a:xfrm>
              <a:off x="0" y="1263700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8" name="Straight Connector 417"/>
            <p:cNvCxnSpPr/>
            <p:nvPr/>
          </p:nvCxnSpPr>
          <p:spPr>
            <a:xfrm>
              <a:off x="0" y="841978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9" name="Straight Connector 418"/>
            <p:cNvCxnSpPr/>
            <p:nvPr/>
          </p:nvCxnSpPr>
          <p:spPr>
            <a:xfrm>
              <a:off x="0" y="420256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0" name="Rectangle 379"/>
          <p:cNvSpPr/>
          <p:nvPr/>
        </p:nvSpPr>
        <p:spPr>
          <a:xfrm rot="18900000" flipV="1">
            <a:off x="8146056" y="-427079"/>
            <a:ext cx="13716" cy="2816931"/>
          </a:xfrm>
          <a:custGeom>
            <a:avLst/>
            <a:gdLst/>
            <a:ahLst/>
            <a:cxnLst/>
            <a:rect l="l" t="t" r="r" b="b"/>
            <a:pathLst>
              <a:path w="13716" h="2816931">
                <a:moveTo>
                  <a:pt x="0" y="2816931"/>
                </a:moveTo>
                <a:lnTo>
                  <a:pt x="13716" y="2803216"/>
                </a:lnTo>
                <a:lnTo>
                  <a:pt x="13716" y="1371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21" name="Rectangle 56"/>
          <p:cNvSpPr/>
          <p:nvPr/>
        </p:nvSpPr>
        <p:spPr>
          <a:xfrm>
            <a:off x="1" y="0"/>
            <a:ext cx="8865825" cy="4572004"/>
          </a:xfrm>
          <a:custGeom>
            <a:avLst/>
            <a:gdLst/>
            <a:ahLst/>
            <a:cxnLst/>
            <a:rect l="l" t="t" r="r" b="b"/>
            <a:pathLst>
              <a:path w="8865825" h="4572004">
                <a:moveTo>
                  <a:pt x="5901406" y="4"/>
                </a:moveTo>
                <a:lnTo>
                  <a:pt x="5915122" y="4"/>
                </a:lnTo>
                <a:lnTo>
                  <a:pt x="5915122" y="4572004"/>
                </a:lnTo>
                <a:lnTo>
                  <a:pt x="5901406" y="4572004"/>
                </a:lnTo>
                <a:close/>
                <a:moveTo>
                  <a:pt x="5058348" y="3"/>
                </a:moveTo>
                <a:lnTo>
                  <a:pt x="5072064" y="3"/>
                </a:lnTo>
                <a:lnTo>
                  <a:pt x="5072064" y="4572003"/>
                </a:lnTo>
                <a:lnTo>
                  <a:pt x="5058348" y="4572003"/>
                </a:lnTo>
                <a:close/>
                <a:moveTo>
                  <a:pt x="6322935" y="2"/>
                </a:moveTo>
                <a:lnTo>
                  <a:pt x="6336651" y="2"/>
                </a:lnTo>
                <a:lnTo>
                  <a:pt x="6336651" y="4572002"/>
                </a:lnTo>
                <a:lnTo>
                  <a:pt x="6322935" y="4572002"/>
                </a:lnTo>
                <a:close/>
                <a:moveTo>
                  <a:pt x="5479877" y="2"/>
                </a:moveTo>
                <a:lnTo>
                  <a:pt x="5493593" y="2"/>
                </a:lnTo>
                <a:lnTo>
                  <a:pt x="5493593" y="4572002"/>
                </a:lnTo>
                <a:lnTo>
                  <a:pt x="5479877" y="4572002"/>
                </a:lnTo>
                <a:close/>
                <a:moveTo>
                  <a:pt x="4636819" y="2"/>
                </a:moveTo>
                <a:lnTo>
                  <a:pt x="4650535" y="2"/>
                </a:lnTo>
                <a:lnTo>
                  <a:pt x="4650535" y="4572002"/>
                </a:lnTo>
                <a:lnTo>
                  <a:pt x="4636819" y="4572002"/>
                </a:lnTo>
                <a:close/>
                <a:moveTo>
                  <a:pt x="4215290" y="2"/>
                </a:moveTo>
                <a:lnTo>
                  <a:pt x="4229006" y="2"/>
                </a:lnTo>
                <a:lnTo>
                  <a:pt x="4229006" y="4572002"/>
                </a:lnTo>
                <a:lnTo>
                  <a:pt x="4215290" y="4572002"/>
                </a:lnTo>
                <a:close/>
                <a:moveTo>
                  <a:pt x="421529" y="2"/>
                </a:moveTo>
                <a:lnTo>
                  <a:pt x="435245" y="2"/>
                </a:lnTo>
                <a:lnTo>
                  <a:pt x="435245" y="4572002"/>
                </a:lnTo>
                <a:lnTo>
                  <a:pt x="421529" y="4572002"/>
                </a:lnTo>
                <a:close/>
                <a:moveTo>
                  <a:pt x="0" y="2"/>
                </a:moveTo>
                <a:lnTo>
                  <a:pt x="13716" y="2"/>
                </a:lnTo>
                <a:lnTo>
                  <a:pt x="13716" y="4572002"/>
                </a:lnTo>
                <a:lnTo>
                  <a:pt x="0" y="4572002"/>
                </a:lnTo>
                <a:close/>
                <a:moveTo>
                  <a:pt x="3372232" y="1"/>
                </a:moveTo>
                <a:lnTo>
                  <a:pt x="3385948" y="1"/>
                </a:lnTo>
                <a:lnTo>
                  <a:pt x="3385948" y="4572001"/>
                </a:lnTo>
                <a:lnTo>
                  <a:pt x="3372232" y="4572001"/>
                </a:lnTo>
                <a:close/>
                <a:moveTo>
                  <a:pt x="8852109" y="0"/>
                </a:moveTo>
                <a:lnTo>
                  <a:pt x="8865825" y="0"/>
                </a:lnTo>
                <a:lnTo>
                  <a:pt x="8865825" y="4572000"/>
                </a:lnTo>
                <a:lnTo>
                  <a:pt x="8852109" y="4572000"/>
                </a:lnTo>
                <a:close/>
                <a:moveTo>
                  <a:pt x="8430580" y="0"/>
                </a:moveTo>
                <a:lnTo>
                  <a:pt x="8444296" y="0"/>
                </a:lnTo>
                <a:lnTo>
                  <a:pt x="8444296" y="4572000"/>
                </a:lnTo>
                <a:lnTo>
                  <a:pt x="8430580" y="4572000"/>
                </a:lnTo>
                <a:close/>
                <a:moveTo>
                  <a:pt x="8009051" y="0"/>
                </a:moveTo>
                <a:lnTo>
                  <a:pt x="8022767" y="0"/>
                </a:lnTo>
                <a:lnTo>
                  <a:pt x="8022767" y="4572000"/>
                </a:lnTo>
                <a:lnTo>
                  <a:pt x="8009051" y="4572000"/>
                </a:lnTo>
                <a:close/>
                <a:moveTo>
                  <a:pt x="7587522" y="0"/>
                </a:moveTo>
                <a:lnTo>
                  <a:pt x="7601238" y="0"/>
                </a:lnTo>
                <a:lnTo>
                  <a:pt x="7601238" y="4572000"/>
                </a:lnTo>
                <a:lnTo>
                  <a:pt x="7587522" y="4572000"/>
                </a:lnTo>
                <a:close/>
                <a:moveTo>
                  <a:pt x="7165993" y="0"/>
                </a:moveTo>
                <a:lnTo>
                  <a:pt x="7179709" y="0"/>
                </a:lnTo>
                <a:lnTo>
                  <a:pt x="7179709" y="4572000"/>
                </a:lnTo>
                <a:lnTo>
                  <a:pt x="7165993" y="4572000"/>
                </a:lnTo>
                <a:close/>
                <a:moveTo>
                  <a:pt x="6744464" y="0"/>
                </a:moveTo>
                <a:lnTo>
                  <a:pt x="6758180" y="0"/>
                </a:lnTo>
                <a:lnTo>
                  <a:pt x="6758180" y="4572000"/>
                </a:lnTo>
                <a:lnTo>
                  <a:pt x="6744464" y="4572000"/>
                </a:lnTo>
                <a:close/>
                <a:moveTo>
                  <a:pt x="3793761" y="0"/>
                </a:moveTo>
                <a:lnTo>
                  <a:pt x="3807477" y="0"/>
                </a:lnTo>
                <a:lnTo>
                  <a:pt x="3807477" y="4572000"/>
                </a:lnTo>
                <a:lnTo>
                  <a:pt x="3793761" y="4572000"/>
                </a:lnTo>
                <a:close/>
                <a:moveTo>
                  <a:pt x="2950703" y="0"/>
                </a:moveTo>
                <a:lnTo>
                  <a:pt x="2964419" y="0"/>
                </a:lnTo>
                <a:lnTo>
                  <a:pt x="2964419" y="4572000"/>
                </a:lnTo>
                <a:lnTo>
                  <a:pt x="2950703" y="4572000"/>
                </a:lnTo>
                <a:close/>
                <a:moveTo>
                  <a:pt x="2529174" y="0"/>
                </a:moveTo>
                <a:lnTo>
                  <a:pt x="2542890" y="0"/>
                </a:lnTo>
                <a:lnTo>
                  <a:pt x="2542890" y="4572000"/>
                </a:lnTo>
                <a:lnTo>
                  <a:pt x="2529174" y="4572000"/>
                </a:lnTo>
                <a:close/>
                <a:moveTo>
                  <a:pt x="2107645" y="0"/>
                </a:moveTo>
                <a:lnTo>
                  <a:pt x="2121361" y="0"/>
                </a:lnTo>
                <a:lnTo>
                  <a:pt x="2121361" y="4572000"/>
                </a:lnTo>
                <a:lnTo>
                  <a:pt x="2107645" y="4572000"/>
                </a:lnTo>
                <a:close/>
                <a:moveTo>
                  <a:pt x="1686116" y="0"/>
                </a:moveTo>
                <a:lnTo>
                  <a:pt x="1699832" y="0"/>
                </a:lnTo>
                <a:lnTo>
                  <a:pt x="1699832" y="4572000"/>
                </a:lnTo>
                <a:lnTo>
                  <a:pt x="1686116" y="4572000"/>
                </a:lnTo>
                <a:close/>
                <a:moveTo>
                  <a:pt x="1264587" y="0"/>
                </a:moveTo>
                <a:lnTo>
                  <a:pt x="1278303" y="0"/>
                </a:lnTo>
                <a:lnTo>
                  <a:pt x="1278303" y="4572000"/>
                </a:lnTo>
                <a:lnTo>
                  <a:pt x="1264587" y="4572000"/>
                </a:lnTo>
                <a:close/>
                <a:moveTo>
                  <a:pt x="843058" y="0"/>
                </a:moveTo>
                <a:lnTo>
                  <a:pt x="856774" y="0"/>
                </a:lnTo>
                <a:lnTo>
                  <a:pt x="856774" y="4572000"/>
                </a:lnTo>
                <a:lnTo>
                  <a:pt x="843058" y="457200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22" name="Rectangle 87"/>
          <p:cNvSpPr/>
          <p:nvPr/>
        </p:nvSpPr>
        <p:spPr>
          <a:xfrm rot="2700000">
            <a:off x="2311242" y="-967047"/>
            <a:ext cx="13716" cy="6570294"/>
          </a:xfrm>
          <a:custGeom>
            <a:avLst/>
            <a:gdLst/>
            <a:ahLst/>
            <a:cxnLst/>
            <a:rect l="l" t="t" r="r" b="b"/>
            <a:pathLst>
              <a:path w="13716" h="6570294">
                <a:moveTo>
                  <a:pt x="0" y="6556578"/>
                </a:moveTo>
                <a:lnTo>
                  <a:pt x="13716" y="6570294"/>
                </a:lnTo>
                <a:lnTo>
                  <a:pt x="13716" y="6570294"/>
                </a:lnTo>
                <a:lnTo>
                  <a:pt x="0" y="6556578"/>
                </a:lnTo>
                <a:close/>
                <a:moveTo>
                  <a:pt x="0" y="13716"/>
                </a:moveTo>
                <a:lnTo>
                  <a:pt x="13716" y="0"/>
                </a:lnTo>
                <a:lnTo>
                  <a:pt x="13716" y="6465786"/>
                </a:lnTo>
                <a:lnTo>
                  <a:pt x="0" y="647950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23" name="Rectangle 88"/>
          <p:cNvSpPr/>
          <p:nvPr/>
        </p:nvSpPr>
        <p:spPr>
          <a:xfrm rot="2700000">
            <a:off x="3186527" y="-953751"/>
            <a:ext cx="13716" cy="6479503"/>
          </a:xfrm>
          <a:custGeom>
            <a:avLst/>
            <a:gdLst/>
            <a:ahLst/>
            <a:cxnLst/>
            <a:rect l="l" t="t" r="r" b="b"/>
            <a:pathLst>
              <a:path w="13716" h="6479503">
                <a:moveTo>
                  <a:pt x="0" y="13716"/>
                </a:moveTo>
                <a:lnTo>
                  <a:pt x="13716" y="0"/>
                </a:lnTo>
                <a:lnTo>
                  <a:pt x="13716" y="6465786"/>
                </a:lnTo>
                <a:lnTo>
                  <a:pt x="0" y="6479503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24" name="Rectangle 89"/>
          <p:cNvSpPr/>
          <p:nvPr/>
        </p:nvSpPr>
        <p:spPr>
          <a:xfrm rot="2700000">
            <a:off x="4029713" y="-953750"/>
            <a:ext cx="13716" cy="6479503"/>
          </a:xfrm>
          <a:custGeom>
            <a:avLst/>
            <a:gdLst/>
            <a:ahLst/>
            <a:cxnLst/>
            <a:rect l="l" t="t" r="r" b="b"/>
            <a:pathLst>
              <a:path w="13716" h="6479503">
                <a:moveTo>
                  <a:pt x="0" y="13716"/>
                </a:moveTo>
                <a:lnTo>
                  <a:pt x="13716" y="0"/>
                </a:lnTo>
                <a:lnTo>
                  <a:pt x="13716" y="6465787"/>
                </a:lnTo>
                <a:lnTo>
                  <a:pt x="0" y="6479503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25" name="Rectangle 90"/>
          <p:cNvSpPr/>
          <p:nvPr/>
        </p:nvSpPr>
        <p:spPr>
          <a:xfrm rot="2700000">
            <a:off x="4872899" y="-953750"/>
            <a:ext cx="13716" cy="6479503"/>
          </a:xfrm>
          <a:custGeom>
            <a:avLst/>
            <a:gdLst/>
            <a:ahLst/>
            <a:cxnLst/>
            <a:rect l="l" t="t" r="r" b="b"/>
            <a:pathLst>
              <a:path w="13716" h="6479503">
                <a:moveTo>
                  <a:pt x="0" y="13716"/>
                </a:moveTo>
                <a:lnTo>
                  <a:pt x="13716" y="0"/>
                </a:lnTo>
                <a:lnTo>
                  <a:pt x="13716" y="6465786"/>
                </a:lnTo>
                <a:lnTo>
                  <a:pt x="0" y="6479503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26" name="Rectangle 91"/>
          <p:cNvSpPr/>
          <p:nvPr/>
        </p:nvSpPr>
        <p:spPr>
          <a:xfrm rot="2700000">
            <a:off x="5716086" y="-953749"/>
            <a:ext cx="13716" cy="6479501"/>
          </a:xfrm>
          <a:custGeom>
            <a:avLst/>
            <a:gdLst/>
            <a:ahLst/>
            <a:cxnLst/>
            <a:rect l="l" t="t" r="r" b="b"/>
            <a:pathLst>
              <a:path w="13716" h="6479501">
                <a:moveTo>
                  <a:pt x="0" y="13716"/>
                </a:moveTo>
                <a:lnTo>
                  <a:pt x="13716" y="0"/>
                </a:lnTo>
                <a:lnTo>
                  <a:pt x="13716" y="6465785"/>
                </a:lnTo>
                <a:lnTo>
                  <a:pt x="0" y="6479501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27" name="Rectangle 92"/>
          <p:cNvSpPr/>
          <p:nvPr/>
        </p:nvSpPr>
        <p:spPr>
          <a:xfrm rot="2700000">
            <a:off x="6559272" y="-953750"/>
            <a:ext cx="13716" cy="6479502"/>
          </a:xfrm>
          <a:custGeom>
            <a:avLst/>
            <a:gdLst/>
            <a:ahLst/>
            <a:cxnLst/>
            <a:rect l="l" t="t" r="r" b="b"/>
            <a:pathLst>
              <a:path w="13716" h="6479502">
                <a:moveTo>
                  <a:pt x="0" y="13716"/>
                </a:moveTo>
                <a:lnTo>
                  <a:pt x="13716" y="0"/>
                </a:lnTo>
                <a:lnTo>
                  <a:pt x="13715" y="6465787"/>
                </a:lnTo>
                <a:lnTo>
                  <a:pt x="0" y="647950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28" name="Rectangle 93"/>
          <p:cNvSpPr/>
          <p:nvPr/>
        </p:nvSpPr>
        <p:spPr>
          <a:xfrm rot="2700000">
            <a:off x="7126799" y="-278554"/>
            <a:ext cx="13716" cy="5699824"/>
          </a:xfrm>
          <a:custGeom>
            <a:avLst/>
            <a:gdLst/>
            <a:ahLst/>
            <a:cxnLst/>
            <a:rect l="l" t="t" r="r" b="b"/>
            <a:pathLst>
              <a:path w="13716" h="5699824">
                <a:moveTo>
                  <a:pt x="0" y="0"/>
                </a:moveTo>
                <a:lnTo>
                  <a:pt x="13716" y="13717"/>
                </a:lnTo>
                <a:lnTo>
                  <a:pt x="13716" y="5686109"/>
                </a:lnTo>
                <a:lnTo>
                  <a:pt x="1" y="5699824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29" name="Rectangle 95"/>
          <p:cNvSpPr/>
          <p:nvPr/>
        </p:nvSpPr>
        <p:spPr>
          <a:xfrm rot="2700000">
            <a:off x="7969986" y="1747381"/>
            <a:ext cx="13716" cy="3314931"/>
          </a:xfrm>
          <a:custGeom>
            <a:avLst/>
            <a:gdLst/>
            <a:ahLst/>
            <a:cxnLst/>
            <a:rect l="l" t="t" r="r" b="b"/>
            <a:pathLst>
              <a:path w="13716" h="3314931">
                <a:moveTo>
                  <a:pt x="0" y="0"/>
                </a:moveTo>
                <a:lnTo>
                  <a:pt x="13716" y="13716"/>
                </a:lnTo>
                <a:lnTo>
                  <a:pt x="13716" y="3301215"/>
                </a:lnTo>
                <a:lnTo>
                  <a:pt x="0" y="3314931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30" name="Rectangle 96"/>
          <p:cNvSpPr/>
          <p:nvPr/>
        </p:nvSpPr>
        <p:spPr>
          <a:xfrm rot="2700000">
            <a:off x="8391577" y="2765192"/>
            <a:ext cx="13716" cy="2122490"/>
          </a:xfrm>
          <a:custGeom>
            <a:avLst/>
            <a:gdLst/>
            <a:ahLst/>
            <a:cxnLst/>
            <a:rect l="l" t="t" r="r" b="b"/>
            <a:pathLst>
              <a:path w="13716" h="2122490">
                <a:moveTo>
                  <a:pt x="0" y="0"/>
                </a:moveTo>
                <a:lnTo>
                  <a:pt x="13716" y="13716"/>
                </a:lnTo>
                <a:lnTo>
                  <a:pt x="13716" y="2108774"/>
                </a:lnTo>
                <a:lnTo>
                  <a:pt x="0" y="212249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31" name="Rectangle 97"/>
          <p:cNvSpPr/>
          <p:nvPr/>
        </p:nvSpPr>
        <p:spPr>
          <a:xfrm rot="2700000">
            <a:off x="8813172" y="3783010"/>
            <a:ext cx="13717" cy="930041"/>
          </a:xfrm>
          <a:custGeom>
            <a:avLst/>
            <a:gdLst/>
            <a:ahLst/>
            <a:cxnLst/>
            <a:rect l="l" t="t" r="r" b="b"/>
            <a:pathLst>
              <a:path w="13717" h="930041">
                <a:moveTo>
                  <a:pt x="0" y="0"/>
                </a:moveTo>
                <a:lnTo>
                  <a:pt x="13717" y="13717"/>
                </a:lnTo>
                <a:lnTo>
                  <a:pt x="13717" y="916324"/>
                </a:lnTo>
                <a:lnTo>
                  <a:pt x="1" y="930041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32" name="Rectangle 102"/>
          <p:cNvSpPr/>
          <p:nvPr/>
        </p:nvSpPr>
        <p:spPr>
          <a:xfrm rot="2700000">
            <a:off x="203277" y="-93899"/>
            <a:ext cx="13716" cy="608068"/>
          </a:xfrm>
          <a:custGeom>
            <a:avLst/>
            <a:gdLst/>
            <a:ahLst/>
            <a:cxnLst/>
            <a:rect l="l" t="t" r="r" b="b"/>
            <a:pathLst>
              <a:path w="13716" h="608068">
                <a:moveTo>
                  <a:pt x="0" y="13716"/>
                </a:moveTo>
                <a:lnTo>
                  <a:pt x="13716" y="0"/>
                </a:lnTo>
                <a:lnTo>
                  <a:pt x="13716" y="608068"/>
                </a:lnTo>
                <a:lnTo>
                  <a:pt x="0" y="59435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33" name="Rectangle 103"/>
          <p:cNvSpPr/>
          <p:nvPr/>
        </p:nvSpPr>
        <p:spPr>
          <a:xfrm rot="2700000">
            <a:off x="624870" y="-268529"/>
            <a:ext cx="13716" cy="1800514"/>
          </a:xfrm>
          <a:custGeom>
            <a:avLst/>
            <a:gdLst/>
            <a:ahLst/>
            <a:cxnLst/>
            <a:rect l="l" t="t" r="r" b="b"/>
            <a:pathLst>
              <a:path w="13716" h="1800514">
                <a:moveTo>
                  <a:pt x="0" y="13716"/>
                </a:moveTo>
                <a:lnTo>
                  <a:pt x="13716" y="0"/>
                </a:lnTo>
                <a:lnTo>
                  <a:pt x="13716" y="1800514"/>
                </a:lnTo>
                <a:lnTo>
                  <a:pt x="0" y="178679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34" name="Rectangle 104"/>
          <p:cNvSpPr/>
          <p:nvPr/>
        </p:nvSpPr>
        <p:spPr>
          <a:xfrm rot="2700000">
            <a:off x="1046463" y="-443158"/>
            <a:ext cx="13716" cy="2992958"/>
          </a:xfrm>
          <a:custGeom>
            <a:avLst/>
            <a:gdLst/>
            <a:ahLst/>
            <a:cxnLst/>
            <a:rect l="l" t="t" r="r" b="b"/>
            <a:pathLst>
              <a:path w="13716" h="2992958">
                <a:moveTo>
                  <a:pt x="0" y="13716"/>
                </a:moveTo>
                <a:lnTo>
                  <a:pt x="13716" y="0"/>
                </a:lnTo>
                <a:lnTo>
                  <a:pt x="13716" y="2992958"/>
                </a:lnTo>
                <a:lnTo>
                  <a:pt x="0" y="297924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35" name="Rectangle 105"/>
          <p:cNvSpPr/>
          <p:nvPr/>
        </p:nvSpPr>
        <p:spPr>
          <a:xfrm rot="2700000">
            <a:off x="1468056" y="-617788"/>
            <a:ext cx="13716" cy="4185404"/>
          </a:xfrm>
          <a:custGeom>
            <a:avLst/>
            <a:gdLst/>
            <a:ahLst/>
            <a:cxnLst/>
            <a:rect l="l" t="t" r="r" b="b"/>
            <a:pathLst>
              <a:path w="13716" h="4185404">
                <a:moveTo>
                  <a:pt x="0" y="13716"/>
                </a:moveTo>
                <a:lnTo>
                  <a:pt x="13716" y="0"/>
                </a:lnTo>
                <a:lnTo>
                  <a:pt x="13716" y="4185404"/>
                </a:lnTo>
                <a:lnTo>
                  <a:pt x="0" y="417168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36" name="Rectangle 106"/>
          <p:cNvSpPr/>
          <p:nvPr/>
        </p:nvSpPr>
        <p:spPr>
          <a:xfrm rot="2700000">
            <a:off x="1889649" y="-792416"/>
            <a:ext cx="13716" cy="5377849"/>
          </a:xfrm>
          <a:custGeom>
            <a:avLst/>
            <a:gdLst/>
            <a:ahLst/>
            <a:cxnLst/>
            <a:rect l="l" t="t" r="r" b="b"/>
            <a:pathLst>
              <a:path w="13716" h="5377849">
                <a:moveTo>
                  <a:pt x="0" y="13716"/>
                </a:moveTo>
                <a:lnTo>
                  <a:pt x="13716" y="0"/>
                </a:lnTo>
                <a:lnTo>
                  <a:pt x="13716" y="5377849"/>
                </a:lnTo>
                <a:lnTo>
                  <a:pt x="0" y="5364133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37" name="Rectangle 148"/>
          <p:cNvSpPr/>
          <p:nvPr/>
        </p:nvSpPr>
        <p:spPr>
          <a:xfrm rot="18900000" flipV="1">
            <a:off x="2070569" y="-450209"/>
            <a:ext cx="13716" cy="5889566"/>
          </a:xfrm>
          <a:custGeom>
            <a:avLst/>
            <a:gdLst/>
            <a:ahLst/>
            <a:cxnLst/>
            <a:rect l="l" t="t" r="r" b="b"/>
            <a:pathLst>
              <a:path w="13716" h="5889566">
                <a:moveTo>
                  <a:pt x="13716" y="5889566"/>
                </a:moveTo>
                <a:lnTo>
                  <a:pt x="13716" y="0"/>
                </a:lnTo>
                <a:lnTo>
                  <a:pt x="0" y="13716"/>
                </a:lnTo>
                <a:lnTo>
                  <a:pt x="0" y="587585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38" name="Rectangle 323"/>
          <p:cNvSpPr/>
          <p:nvPr/>
        </p:nvSpPr>
        <p:spPr>
          <a:xfrm rot="18900000" flipV="1">
            <a:off x="1648976" y="567610"/>
            <a:ext cx="13716" cy="4697119"/>
          </a:xfrm>
          <a:custGeom>
            <a:avLst/>
            <a:gdLst/>
            <a:ahLst/>
            <a:cxnLst/>
            <a:rect l="l" t="t" r="r" b="b"/>
            <a:pathLst>
              <a:path w="13716" h="4697119">
                <a:moveTo>
                  <a:pt x="13716" y="4697119"/>
                </a:moveTo>
                <a:lnTo>
                  <a:pt x="13716" y="0"/>
                </a:lnTo>
                <a:lnTo>
                  <a:pt x="0" y="13716"/>
                </a:lnTo>
                <a:lnTo>
                  <a:pt x="0" y="4683403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39" name="Rectangle 324"/>
          <p:cNvSpPr/>
          <p:nvPr/>
        </p:nvSpPr>
        <p:spPr>
          <a:xfrm rot="18900000" flipV="1">
            <a:off x="1227383" y="1585424"/>
            <a:ext cx="13716" cy="3504674"/>
          </a:xfrm>
          <a:custGeom>
            <a:avLst/>
            <a:gdLst/>
            <a:ahLst/>
            <a:cxnLst/>
            <a:rect l="l" t="t" r="r" b="b"/>
            <a:pathLst>
              <a:path w="13716" h="3504674">
                <a:moveTo>
                  <a:pt x="13716" y="3504674"/>
                </a:moveTo>
                <a:lnTo>
                  <a:pt x="13716" y="0"/>
                </a:lnTo>
                <a:lnTo>
                  <a:pt x="0" y="13716"/>
                </a:lnTo>
                <a:lnTo>
                  <a:pt x="0" y="349095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40" name="Rectangle 325"/>
          <p:cNvSpPr/>
          <p:nvPr/>
        </p:nvSpPr>
        <p:spPr>
          <a:xfrm rot="18900000" flipV="1">
            <a:off x="805790" y="2603242"/>
            <a:ext cx="13716" cy="2312226"/>
          </a:xfrm>
          <a:custGeom>
            <a:avLst/>
            <a:gdLst/>
            <a:ahLst/>
            <a:cxnLst/>
            <a:rect l="l" t="t" r="r" b="b"/>
            <a:pathLst>
              <a:path w="13716" h="2312226">
                <a:moveTo>
                  <a:pt x="13716" y="2312226"/>
                </a:moveTo>
                <a:lnTo>
                  <a:pt x="13716" y="0"/>
                </a:lnTo>
                <a:lnTo>
                  <a:pt x="0" y="13716"/>
                </a:lnTo>
                <a:lnTo>
                  <a:pt x="0" y="229851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41" name="Rectangle 326"/>
          <p:cNvSpPr/>
          <p:nvPr/>
        </p:nvSpPr>
        <p:spPr>
          <a:xfrm rot="18900000" flipV="1">
            <a:off x="384198" y="3621057"/>
            <a:ext cx="13716" cy="1119782"/>
          </a:xfrm>
          <a:custGeom>
            <a:avLst/>
            <a:gdLst/>
            <a:ahLst/>
            <a:cxnLst/>
            <a:rect l="l" t="t" r="r" b="b"/>
            <a:pathLst>
              <a:path w="13716" h="1119782">
                <a:moveTo>
                  <a:pt x="13716" y="1119782"/>
                </a:moveTo>
                <a:lnTo>
                  <a:pt x="13716" y="0"/>
                </a:lnTo>
                <a:lnTo>
                  <a:pt x="0" y="13716"/>
                </a:lnTo>
                <a:lnTo>
                  <a:pt x="0" y="1106066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42" name="Rectangle 371"/>
          <p:cNvSpPr/>
          <p:nvPr/>
        </p:nvSpPr>
        <p:spPr>
          <a:xfrm rot="18900000" flipV="1">
            <a:off x="2705180" y="-953749"/>
            <a:ext cx="13716" cy="6479500"/>
          </a:xfrm>
          <a:custGeom>
            <a:avLst/>
            <a:gdLst/>
            <a:ahLst/>
            <a:cxnLst/>
            <a:rect l="l" t="t" r="r" b="b"/>
            <a:pathLst>
              <a:path w="13716" h="6479500">
                <a:moveTo>
                  <a:pt x="0" y="6479500"/>
                </a:moveTo>
                <a:lnTo>
                  <a:pt x="13716" y="6465784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43" name="Rectangle 373"/>
          <p:cNvSpPr/>
          <p:nvPr/>
        </p:nvSpPr>
        <p:spPr>
          <a:xfrm rot="18900000" flipV="1">
            <a:off x="4391552" y="-953749"/>
            <a:ext cx="13716" cy="6479500"/>
          </a:xfrm>
          <a:custGeom>
            <a:avLst/>
            <a:gdLst/>
            <a:ahLst/>
            <a:cxnLst/>
            <a:rect l="l" t="t" r="r" b="b"/>
            <a:pathLst>
              <a:path w="13716" h="6479500">
                <a:moveTo>
                  <a:pt x="0" y="6479500"/>
                </a:moveTo>
                <a:lnTo>
                  <a:pt x="13716" y="6465784"/>
                </a:lnTo>
                <a:lnTo>
                  <a:pt x="13716" y="0"/>
                </a:lnTo>
                <a:lnTo>
                  <a:pt x="0" y="13715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44" name="Rectangle 375"/>
          <p:cNvSpPr/>
          <p:nvPr/>
        </p:nvSpPr>
        <p:spPr>
          <a:xfrm rot="18900000" flipV="1">
            <a:off x="6077925" y="-953749"/>
            <a:ext cx="13716" cy="6479501"/>
          </a:xfrm>
          <a:custGeom>
            <a:avLst/>
            <a:gdLst/>
            <a:ahLst/>
            <a:cxnLst/>
            <a:rect l="l" t="t" r="r" b="b"/>
            <a:pathLst>
              <a:path w="13716" h="6479501">
                <a:moveTo>
                  <a:pt x="0" y="6479501"/>
                </a:moveTo>
                <a:lnTo>
                  <a:pt x="13716" y="6465785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45" name="Rectangle 376"/>
          <p:cNvSpPr/>
          <p:nvPr/>
        </p:nvSpPr>
        <p:spPr>
          <a:xfrm rot="18900000" flipV="1">
            <a:off x="6881278" y="-950966"/>
            <a:ext cx="13716" cy="6394268"/>
          </a:xfrm>
          <a:custGeom>
            <a:avLst/>
            <a:gdLst/>
            <a:ahLst/>
            <a:cxnLst/>
            <a:rect l="l" t="t" r="r" b="b"/>
            <a:pathLst>
              <a:path w="13716" h="6394268">
                <a:moveTo>
                  <a:pt x="13716" y="6380553"/>
                </a:moveTo>
                <a:lnTo>
                  <a:pt x="13716" y="13716"/>
                </a:lnTo>
                <a:lnTo>
                  <a:pt x="0" y="0"/>
                </a:lnTo>
                <a:lnTo>
                  <a:pt x="0" y="639426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46" name="Rectangle 377"/>
          <p:cNvSpPr/>
          <p:nvPr/>
        </p:nvSpPr>
        <p:spPr>
          <a:xfrm rot="18900000" flipV="1">
            <a:off x="7302869" y="-776336"/>
            <a:ext cx="13717" cy="5201823"/>
          </a:xfrm>
          <a:custGeom>
            <a:avLst/>
            <a:gdLst/>
            <a:ahLst/>
            <a:cxnLst/>
            <a:rect l="l" t="t" r="r" b="b"/>
            <a:pathLst>
              <a:path w="13717" h="5201823">
                <a:moveTo>
                  <a:pt x="1" y="5201823"/>
                </a:moveTo>
                <a:lnTo>
                  <a:pt x="13717" y="5188106"/>
                </a:lnTo>
                <a:lnTo>
                  <a:pt x="13717" y="1371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47" name="Rectangle 378"/>
          <p:cNvSpPr/>
          <p:nvPr/>
        </p:nvSpPr>
        <p:spPr>
          <a:xfrm rot="18900000" flipV="1">
            <a:off x="7742935" y="-582310"/>
            <a:ext cx="13716" cy="4009378"/>
          </a:xfrm>
          <a:custGeom>
            <a:avLst/>
            <a:gdLst/>
            <a:ahLst/>
            <a:cxnLst/>
            <a:rect l="l" t="t" r="r" b="b"/>
            <a:pathLst>
              <a:path w="13716" h="4009378">
                <a:moveTo>
                  <a:pt x="13716" y="3995663"/>
                </a:moveTo>
                <a:lnTo>
                  <a:pt x="13716" y="13717"/>
                </a:lnTo>
                <a:lnTo>
                  <a:pt x="0" y="0"/>
                </a:lnTo>
                <a:lnTo>
                  <a:pt x="0" y="400937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48" name="Rectangle 138"/>
          <p:cNvSpPr/>
          <p:nvPr/>
        </p:nvSpPr>
        <p:spPr>
          <a:xfrm rot="18900000" flipV="1">
            <a:off x="8567649" y="-252451"/>
            <a:ext cx="13715" cy="1624488"/>
          </a:xfrm>
          <a:custGeom>
            <a:avLst/>
            <a:gdLst/>
            <a:ahLst/>
            <a:cxnLst/>
            <a:rect l="l" t="t" r="r" b="b"/>
            <a:pathLst>
              <a:path w="13715" h="1624488">
                <a:moveTo>
                  <a:pt x="0" y="1624488"/>
                </a:moveTo>
                <a:lnTo>
                  <a:pt x="13715" y="1610773"/>
                </a:lnTo>
                <a:lnTo>
                  <a:pt x="13715" y="1371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49" name="Freeform 448"/>
          <p:cNvSpPr/>
          <p:nvPr/>
        </p:nvSpPr>
        <p:spPr>
          <a:xfrm rot="18900000" flipV="1">
            <a:off x="8989243" y="-77819"/>
            <a:ext cx="13715" cy="432040"/>
          </a:xfrm>
          <a:custGeom>
            <a:avLst/>
            <a:gdLst/>
            <a:ahLst/>
            <a:cxnLst/>
            <a:rect l="l" t="t" r="r" b="b"/>
            <a:pathLst>
              <a:path w="13715" h="432040">
                <a:moveTo>
                  <a:pt x="0" y="432040"/>
                </a:moveTo>
                <a:lnTo>
                  <a:pt x="13715" y="418325"/>
                </a:lnTo>
                <a:lnTo>
                  <a:pt x="13715" y="1371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50" name="Rectangle 372"/>
          <p:cNvSpPr/>
          <p:nvPr/>
        </p:nvSpPr>
        <p:spPr>
          <a:xfrm rot="18900000" flipV="1">
            <a:off x="3543517" y="-965458"/>
            <a:ext cx="13716" cy="6493219"/>
          </a:xfrm>
          <a:custGeom>
            <a:avLst/>
            <a:gdLst/>
            <a:ahLst/>
            <a:cxnLst/>
            <a:rect l="l" t="t" r="r" b="b"/>
            <a:pathLst>
              <a:path w="13716" h="6493219">
                <a:moveTo>
                  <a:pt x="0" y="6493219"/>
                </a:moveTo>
                <a:lnTo>
                  <a:pt x="13716" y="6479503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51" name="Rectangle 374"/>
          <p:cNvSpPr/>
          <p:nvPr/>
        </p:nvSpPr>
        <p:spPr>
          <a:xfrm rot="18900000" flipV="1">
            <a:off x="5229889" y="-965458"/>
            <a:ext cx="13716" cy="6493220"/>
          </a:xfrm>
          <a:custGeom>
            <a:avLst/>
            <a:gdLst/>
            <a:ahLst/>
            <a:cxnLst/>
            <a:rect l="l" t="t" r="r" b="b"/>
            <a:pathLst>
              <a:path w="13716" h="6493220">
                <a:moveTo>
                  <a:pt x="0" y="6493220"/>
                </a:moveTo>
                <a:lnTo>
                  <a:pt x="13716" y="6479504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52" name="Teardrop 3"/>
          <p:cNvSpPr/>
          <p:nvPr/>
        </p:nvSpPr>
        <p:spPr>
          <a:xfrm rot="5400000" flipH="1" flipV="1">
            <a:off x="644277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53" name="Teardrop 3"/>
          <p:cNvSpPr/>
          <p:nvPr/>
        </p:nvSpPr>
        <p:spPr>
          <a:xfrm rot="5400000" flipH="1" flipV="1">
            <a:off x="-148774" y="258315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1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6" y="223846"/>
                </a:cubicBezTo>
                <a:lnTo>
                  <a:pt x="221347" y="232509"/>
                </a:lnTo>
                <a:cubicBezTo>
                  <a:pt x="224389" y="249009"/>
                  <a:pt x="232545" y="264623"/>
                  <a:pt x="245300" y="277378"/>
                </a:cubicBezTo>
                <a:cubicBezTo>
                  <a:pt x="262207" y="294285"/>
                  <a:pt x="284136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5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4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4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0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39" y="207247"/>
                  <a:pt x="61434" y="182497"/>
                  <a:pt x="61434" y="155247"/>
                </a:cubicBezTo>
                <a:cubicBezTo>
                  <a:pt x="61434" y="136673"/>
                  <a:pt x="66407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89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1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4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6" y="0"/>
                </a:lnTo>
                <a:cubicBezTo>
                  <a:pt x="219687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1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8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7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8" y="30964"/>
                  <a:pt x="601147" y="8808"/>
                </a:cubicBezTo>
                <a:lnTo>
                  <a:pt x="515981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4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54" name="Teardrop 3"/>
          <p:cNvSpPr/>
          <p:nvPr/>
        </p:nvSpPr>
        <p:spPr>
          <a:xfrm rot="5400000" flipH="1" flipV="1">
            <a:off x="138753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55" name="Teardrop 3"/>
          <p:cNvSpPr/>
          <p:nvPr/>
        </p:nvSpPr>
        <p:spPr>
          <a:xfrm rot="5400000" flipH="1" flipV="1">
            <a:off x="223007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56" name="Teardrop 3"/>
          <p:cNvSpPr/>
          <p:nvPr/>
        </p:nvSpPr>
        <p:spPr>
          <a:xfrm rot="5400000" flipH="1" flipV="1">
            <a:off x="307261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57" name="Teardrop 3"/>
          <p:cNvSpPr/>
          <p:nvPr/>
        </p:nvSpPr>
        <p:spPr>
          <a:xfrm rot="5400000" flipH="1" flipV="1">
            <a:off x="391515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58" name="Teardrop 3"/>
          <p:cNvSpPr/>
          <p:nvPr/>
        </p:nvSpPr>
        <p:spPr>
          <a:xfrm rot="5400000" flipH="1" flipV="1">
            <a:off x="475769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59" name="Teardrop 3"/>
          <p:cNvSpPr/>
          <p:nvPr/>
        </p:nvSpPr>
        <p:spPr>
          <a:xfrm rot="5400000" flipH="1" flipV="1">
            <a:off x="560023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60" name="Teardrop 3"/>
          <p:cNvSpPr/>
          <p:nvPr/>
        </p:nvSpPr>
        <p:spPr>
          <a:xfrm rot="5400000" flipH="1" flipV="1">
            <a:off x="812785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61" name="Teardrop 3"/>
          <p:cNvSpPr/>
          <p:nvPr/>
        </p:nvSpPr>
        <p:spPr>
          <a:xfrm rot="5400000" flipH="1" flipV="1">
            <a:off x="728531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62" name="Teardrop 3"/>
          <p:cNvSpPr/>
          <p:nvPr/>
        </p:nvSpPr>
        <p:spPr>
          <a:xfrm rot="5400000" flipH="1" flipV="1">
            <a:off x="8812306" y="329061"/>
            <a:ext cx="489780" cy="173608"/>
          </a:xfrm>
          <a:custGeom>
            <a:avLst/>
            <a:gdLst/>
            <a:ahLst/>
            <a:cxnLst/>
            <a:rect l="l" t="t" r="r" b="b"/>
            <a:pathLst>
              <a:path w="489780" h="173608">
                <a:moveTo>
                  <a:pt x="489780" y="159854"/>
                </a:moveTo>
                <a:lnTo>
                  <a:pt x="485976" y="173608"/>
                </a:lnTo>
                <a:lnTo>
                  <a:pt x="475131" y="173608"/>
                </a:lnTo>
                <a:cubicBezTo>
                  <a:pt x="477585" y="169211"/>
                  <a:pt x="477971" y="164422"/>
                  <a:pt x="477971" y="159544"/>
                </a:cubicBezTo>
                <a:cubicBezTo>
                  <a:pt x="477971" y="135634"/>
                  <a:pt x="468705" y="113887"/>
                  <a:pt x="453384" y="97876"/>
                </a:cubicBezTo>
                <a:lnTo>
                  <a:pt x="377652" y="173608"/>
                </a:lnTo>
                <a:lnTo>
                  <a:pt x="377561" y="173608"/>
                </a:lnTo>
                <a:lnTo>
                  <a:pt x="453339" y="97830"/>
                </a:lnTo>
                <a:cubicBezTo>
                  <a:pt x="437327" y="82509"/>
                  <a:pt x="415581" y="73244"/>
                  <a:pt x="391670" y="73244"/>
                </a:cubicBezTo>
                <a:cubicBezTo>
                  <a:pt x="341651" y="73244"/>
                  <a:pt x="301103" y="113792"/>
                  <a:pt x="301103" y="163811"/>
                </a:cubicBezTo>
                <a:lnTo>
                  <a:pt x="299829" y="173608"/>
                </a:lnTo>
                <a:lnTo>
                  <a:pt x="288634" y="173608"/>
                </a:lnTo>
                <a:cubicBezTo>
                  <a:pt x="289602" y="170367"/>
                  <a:pt x="289617" y="166907"/>
                  <a:pt x="289547" y="163248"/>
                </a:cubicBezTo>
                <a:cubicBezTo>
                  <a:pt x="289547" y="130228"/>
                  <a:pt x="305265" y="100880"/>
                  <a:pt x="329868" y="82592"/>
                </a:cubicBezTo>
                <a:cubicBezTo>
                  <a:pt x="326825" y="66091"/>
                  <a:pt x="318670" y="50477"/>
                  <a:pt x="305914" y="37722"/>
                </a:cubicBezTo>
                <a:cubicBezTo>
                  <a:pt x="289007" y="20815"/>
                  <a:pt x="267078" y="11989"/>
                  <a:pt x="244922" y="11501"/>
                </a:cubicBezTo>
                <a:lnTo>
                  <a:pt x="244922" y="96667"/>
                </a:lnTo>
                <a:lnTo>
                  <a:pt x="244858" y="96667"/>
                </a:lnTo>
                <a:lnTo>
                  <a:pt x="244858" y="11501"/>
                </a:lnTo>
                <a:cubicBezTo>
                  <a:pt x="222703" y="11990"/>
                  <a:pt x="200773" y="20815"/>
                  <a:pt x="183866" y="37722"/>
                </a:cubicBezTo>
                <a:cubicBezTo>
                  <a:pt x="171105" y="50483"/>
                  <a:pt x="162948" y="66105"/>
                  <a:pt x="159939" y="82613"/>
                </a:cubicBezTo>
                <a:cubicBezTo>
                  <a:pt x="184526" y="100902"/>
                  <a:pt x="200233" y="130241"/>
                  <a:pt x="200233" y="163248"/>
                </a:cubicBezTo>
                <a:lnTo>
                  <a:pt x="201368" y="173608"/>
                </a:lnTo>
                <a:lnTo>
                  <a:pt x="189949" y="173608"/>
                </a:lnTo>
                <a:cubicBezTo>
                  <a:pt x="188710" y="170302"/>
                  <a:pt x="188616" y="166986"/>
                  <a:pt x="188677" y="163811"/>
                </a:cubicBezTo>
                <a:cubicBezTo>
                  <a:pt x="188677" y="113792"/>
                  <a:pt x="148129" y="73244"/>
                  <a:pt x="98110" y="73244"/>
                </a:cubicBezTo>
                <a:cubicBezTo>
                  <a:pt x="74200" y="73244"/>
                  <a:pt x="52453" y="82510"/>
                  <a:pt x="36441" y="97831"/>
                </a:cubicBezTo>
                <a:lnTo>
                  <a:pt x="112218" y="173608"/>
                </a:lnTo>
                <a:lnTo>
                  <a:pt x="112128" y="173608"/>
                </a:lnTo>
                <a:lnTo>
                  <a:pt x="36396" y="97876"/>
                </a:lnTo>
                <a:cubicBezTo>
                  <a:pt x="21075" y="113887"/>
                  <a:pt x="11809" y="135634"/>
                  <a:pt x="11809" y="159544"/>
                </a:cubicBezTo>
                <a:lnTo>
                  <a:pt x="14648" y="173608"/>
                </a:lnTo>
                <a:lnTo>
                  <a:pt x="3810" y="173608"/>
                </a:lnTo>
                <a:cubicBezTo>
                  <a:pt x="332" y="169383"/>
                  <a:pt x="0" y="164657"/>
                  <a:pt x="0" y="159854"/>
                </a:cubicBezTo>
                <a:cubicBezTo>
                  <a:pt x="0" y="132604"/>
                  <a:pt x="10705" y="107854"/>
                  <a:pt x="28286" y="89721"/>
                </a:cubicBezTo>
                <a:lnTo>
                  <a:pt x="28286" y="89721"/>
                </a:lnTo>
                <a:cubicBezTo>
                  <a:pt x="46420" y="72140"/>
                  <a:pt x="71170" y="61435"/>
                  <a:pt x="98420" y="61435"/>
                </a:cubicBezTo>
                <a:cubicBezTo>
                  <a:pt x="117023" y="61435"/>
                  <a:pt x="134461" y="66424"/>
                  <a:pt x="149250" y="75515"/>
                </a:cubicBezTo>
                <a:cubicBezTo>
                  <a:pt x="153323" y="58635"/>
                  <a:pt x="162130" y="42758"/>
                  <a:pt x="175297" y="29591"/>
                </a:cubicBezTo>
                <a:cubicBezTo>
                  <a:pt x="194566" y="10322"/>
                  <a:pt x="219636" y="391"/>
                  <a:pt x="244890" y="0"/>
                </a:cubicBezTo>
                <a:lnTo>
                  <a:pt x="244890" y="0"/>
                </a:lnTo>
                <a:cubicBezTo>
                  <a:pt x="270144" y="391"/>
                  <a:pt x="295215" y="10322"/>
                  <a:pt x="314484" y="29591"/>
                </a:cubicBezTo>
                <a:cubicBezTo>
                  <a:pt x="327644" y="42751"/>
                  <a:pt x="336448" y="58618"/>
                  <a:pt x="340604" y="75474"/>
                </a:cubicBezTo>
                <a:cubicBezTo>
                  <a:pt x="355376" y="66408"/>
                  <a:pt x="372787" y="61434"/>
                  <a:pt x="391360" y="61434"/>
                </a:cubicBezTo>
                <a:cubicBezTo>
                  <a:pt x="418610" y="61434"/>
                  <a:pt x="443360" y="72140"/>
                  <a:pt x="461494" y="89721"/>
                </a:cubicBezTo>
                <a:cubicBezTo>
                  <a:pt x="479075" y="107854"/>
                  <a:pt x="489780" y="132604"/>
                  <a:pt x="489780" y="159854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63" name="Teardrop 3"/>
          <p:cNvSpPr/>
          <p:nvPr/>
        </p:nvSpPr>
        <p:spPr>
          <a:xfrm rot="5400000" flipH="1" flipV="1">
            <a:off x="54499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64" name="Oval 463"/>
          <p:cNvSpPr/>
          <p:nvPr/>
        </p:nvSpPr>
        <p:spPr>
          <a:xfrm>
            <a:off x="666451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65" name="Oval 167"/>
          <p:cNvSpPr/>
          <p:nvPr/>
        </p:nvSpPr>
        <p:spPr>
          <a:xfrm>
            <a:off x="0" y="331699"/>
            <a:ext cx="93942" cy="4240302"/>
          </a:xfrm>
          <a:custGeom>
            <a:avLst/>
            <a:gdLst/>
            <a:ahLst/>
            <a:cxnLst/>
            <a:rect l="l" t="t" r="r" b="b"/>
            <a:pathLst>
              <a:path w="93942" h="4240302">
                <a:moveTo>
                  <a:pt x="9066" y="4229620"/>
                </a:moveTo>
                <a:cubicBezTo>
                  <a:pt x="23324" y="4229620"/>
                  <a:pt x="36761" y="4233136"/>
                  <a:pt x="48054" y="4240302"/>
                </a:cubicBezTo>
                <a:lnTo>
                  <a:pt x="0" y="4240302"/>
                </a:lnTo>
                <a:lnTo>
                  <a:pt x="0" y="4231451"/>
                </a:lnTo>
                <a:cubicBezTo>
                  <a:pt x="2881" y="4229788"/>
                  <a:pt x="5954" y="4229620"/>
                  <a:pt x="9066" y="4229620"/>
                </a:cubicBezTo>
                <a:close/>
                <a:moveTo>
                  <a:pt x="9066" y="3380947"/>
                </a:moveTo>
                <a:cubicBezTo>
                  <a:pt x="55942" y="3380947"/>
                  <a:pt x="93942" y="3418947"/>
                  <a:pt x="93942" y="3465822"/>
                </a:cubicBezTo>
                <a:cubicBezTo>
                  <a:pt x="93942" y="3512697"/>
                  <a:pt x="55942" y="3550697"/>
                  <a:pt x="9066" y="3550697"/>
                </a:cubicBezTo>
                <a:lnTo>
                  <a:pt x="0" y="3548867"/>
                </a:lnTo>
                <a:lnTo>
                  <a:pt x="0" y="3382777"/>
                </a:lnTo>
                <a:cubicBezTo>
                  <a:pt x="2881" y="3381115"/>
                  <a:pt x="5954" y="3380947"/>
                  <a:pt x="9066" y="3380947"/>
                </a:cubicBezTo>
                <a:close/>
                <a:moveTo>
                  <a:pt x="9066" y="2536768"/>
                </a:moveTo>
                <a:cubicBezTo>
                  <a:pt x="55942" y="2536768"/>
                  <a:pt x="93942" y="2574768"/>
                  <a:pt x="93942" y="2621643"/>
                </a:cubicBezTo>
                <a:cubicBezTo>
                  <a:pt x="93942" y="2668518"/>
                  <a:pt x="55942" y="2706518"/>
                  <a:pt x="9066" y="2706518"/>
                </a:cubicBezTo>
                <a:lnTo>
                  <a:pt x="0" y="2704688"/>
                </a:lnTo>
                <a:lnTo>
                  <a:pt x="0" y="2538598"/>
                </a:lnTo>
                <a:cubicBezTo>
                  <a:pt x="2881" y="2536936"/>
                  <a:pt x="5954" y="2536768"/>
                  <a:pt x="9066" y="2536768"/>
                </a:cubicBezTo>
                <a:close/>
                <a:moveTo>
                  <a:pt x="9066" y="1688095"/>
                </a:moveTo>
                <a:cubicBezTo>
                  <a:pt x="55942" y="1688095"/>
                  <a:pt x="93942" y="1726095"/>
                  <a:pt x="93942" y="1772970"/>
                </a:cubicBezTo>
                <a:cubicBezTo>
                  <a:pt x="93942" y="1819845"/>
                  <a:pt x="55942" y="1857845"/>
                  <a:pt x="9066" y="1857845"/>
                </a:cubicBezTo>
                <a:lnTo>
                  <a:pt x="0" y="1856015"/>
                </a:lnTo>
                <a:lnTo>
                  <a:pt x="0" y="1689925"/>
                </a:lnTo>
                <a:cubicBezTo>
                  <a:pt x="2881" y="1688263"/>
                  <a:pt x="5954" y="1688095"/>
                  <a:pt x="9066" y="1688095"/>
                </a:cubicBezTo>
                <a:close/>
                <a:moveTo>
                  <a:pt x="9066" y="845498"/>
                </a:moveTo>
                <a:cubicBezTo>
                  <a:pt x="55942" y="845498"/>
                  <a:pt x="93942" y="883498"/>
                  <a:pt x="93942" y="930373"/>
                </a:cubicBezTo>
                <a:cubicBezTo>
                  <a:pt x="93942" y="977248"/>
                  <a:pt x="55942" y="1015248"/>
                  <a:pt x="9066" y="1015248"/>
                </a:cubicBezTo>
                <a:lnTo>
                  <a:pt x="0" y="1013418"/>
                </a:lnTo>
                <a:lnTo>
                  <a:pt x="0" y="847328"/>
                </a:lnTo>
                <a:cubicBezTo>
                  <a:pt x="2881" y="845666"/>
                  <a:pt x="5954" y="845498"/>
                  <a:pt x="9066" y="845498"/>
                </a:cubicBezTo>
                <a:close/>
                <a:moveTo>
                  <a:pt x="9066" y="0"/>
                </a:moveTo>
                <a:cubicBezTo>
                  <a:pt x="55942" y="0"/>
                  <a:pt x="93942" y="38000"/>
                  <a:pt x="93942" y="84875"/>
                </a:cubicBezTo>
                <a:cubicBezTo>
                  <a:pt x="93942" y="131750"/>
                  <a:pt x="55942" y="169750"/>
                  <a:pt x="9066" y="169750"/>
                </a:cubicBezTo>
                <a:lnTo>
                  <a:pt x="0" y="167920"/>
                </a:lnTo>
                <a:lnTo>
                  <a:pt x="0" y="1830"/>
                </a:lnTo>
                <a:cubicBezTo>
                  <a:pt x="2881" y="167"/>
                  <a:pt x="5954" y="0"/>
                  <a:pt x="906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66" name="Oval 465"/>
          <p:cNvSpPr/>
          <p:nvPr/>
        </p:nvSpPr>
        <p:spPr>
          <a:xfrm>
            <a:off x="76673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67" name="Oval 466"/>
          <p:cNvSpPr/>
          <p:nvPr/>
        </p:nvSpPr>
        <p:spPr>
          <a:xfrm>
            <a:off x="160927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68" name="Oval 467"/>
          <p:cNvSpPr/>
          <p:nvPr/>
        </p:nvSpPr>
        <p:spPr>
          <a:xfrm>
            <a:off x="245181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69" name="Oval 468"/>
          <p:cNvSpPr/>
          <p:nvPr/>
        </p:nvSpPr>
        <p:spPr>
          <a:xfrm>
            <a:off x="329435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70" name="Oval 469"/>
          <p:cNvSpPr/>
          <p:nvPr/>
        </p:nvSpPr>
        <p:spPr>
          <a:xfrm>
            <a:off x="413689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71" name="Oval 470"/>
          <p:cNvSpPr/>
          <p:nvPr/>
        </p:nvSpPr>
        <p:spPr>
          <a:xfrm>
            <a:off x="497943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72" name="Oval 471"/>
          <p:cNvSpPr/>
          <p:nvPr/>
        </p:nvSpPr>
        <p:spPr>
          <a:xfrm>
            <a:off x="582197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73" name="Oval 472"/>
          <p:cNvSpPr/>
          <p:nvPr/>
        </p:nvSpPr>
        <p:spPr>
          <a:xfrm>
            <a:off x="834959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74" name="Oval 473"/>
          <p:cNvSpPr/>
          <p:nvPr/>
        </p:nvSpPr>
        <p:spPr>
          <a:xfrm>
            <a:off x="750705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75" name="Teardrop 3"/>
          <p:cNvSpPr/>
          <p:nvPr/>
        </p:nvSpPr>
        <p:spPr>
          <a:xfrm rot="5400000" flipH="1" flipV="1">
            <a:off x="602118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76" name="Teardrop 3"/>
          <p:cNvSpPr/>
          <p:nvPr/>
        </p:nvSpPr>
        <p:spPr>
          <a:xfrm rot="5400000" flipH="1" flipV="1">
            <a:off x="96594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77" name="Teardrop 3"/>
          <p:cNvSpPr/>
          <p:nvPr/>
        </p:nvSpPr>
        <p:spPr>
          <a:xfrm rot="5400000" flipH="1" flipV="1">
            <a:off x="180848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78" name="Teardrop 3"/>
          <p:cNvSpPr/>
          <p:nvPr/>
        </p:nvSpPr>
        <p:spPr>
          <a:xfrm rot="5400000" flipH="1" flipV="1">
            <a:off x="265102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79" name="Teardrop 3"/>
          <p:cNvSpPr/>
          <p:nvPr/>
        </p:nvSpPr>
        <p:spPr>
          <a:xfrm rot="5400000" flipH="1" flipV="1">
            <a:off x="349356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80" name="Teardrop 3"/>
          <p:cNvSpPr/>
          <p:nvPr/>
        </p:nvSpPr>
        <p:spPr>
          <a:xfrm rot="5400000" flipH="1" flipV="1">
            <a:off x="433610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81" name="Teardrop 3"/>
          <p:cNvSpPr/>
          <p:nvPr/>
        </p:nvSpPr>
        <p:spPr>
          <a:xfrm rot="5400000" flipH="1" flipV="1">
            <a:off x="517864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82" name="Teardrop 3"/>
          <p:cNvSpPr/>
          <p:nvPr/>
        </p:nvSpPr>
        <p:spPr>
          <a:xfrm rot="5400000" flipH="1" flipV="1">
            <a:off x="770626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83" name="Teardrop 3"/>
          <p:cNvSpPr/>
          <p:nvPr/>
        </p:nvSpPr>
        <p:spPr>
          <a:xfrm rot="5400000" flipH="1" flipV="1">
            <a:off x="686372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84" name="Teardrop 3"/>
          <p:cNvSpPr/>
          <p:nvPr/>
        </p:nvSpPr>
        <p:spPr>
          <a:xfrm rot="5400000" flipH="1" flipV="1">
            <a:off x="854880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85" name="Teardrop 3"/>
          <p:cNvSpPr/>
          <p:nvPr/>
        </p:nvSpPr>
        <p:spPr>
          <a:xfrm rot="5400000" flipH="1" flipV="1">
            <a:off x="12340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86" name="Oval 485"/>
          <p:cNvSpPr/>
          <p:nvPr/>
        </p:nvSpPr>
        <p:spPr>
          <a:xfrm>
            <a:off x="708665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87" name="Oval 486"/>
          <p:cNvSpPr/>
          <p:nvPr/>
        </p:nvSpPr>
        <p:spPr>
          <a:xfrm>
            <a:off x="34633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88" name="Oval 487"/>
          <p:cNvSpPr/>
          <p:nvPr/>
        </p:nvSpPr>
        <p:spPr>
          <a:xfrm>
            <a:off x="118887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89" name="Oval 488"/>
          <p:cNvSpPr/>
          <p:nvPr/>
        </p:nvSpPr>
        <p:spPr>
          <a:xfrm>
            <a:off x="203141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90" name="Oval 489"/>
          <p:cNvSpPr/>
          <p:nvPr/>
        </p:nvSpPr>
        <p:spPr>
          <a:xfrm>
            <a:off x="287395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91" name="Oval 490"/>
          <p:cNvSpPr/>
          <p:nvPr/>
        </p:nvSpPr>
        <p:spPr>
          <a:xfrm>
            <a:off x="371649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92" name="Oval 491"/>
          <p:cNvSpPr/>
          <p:nvPr/>
        </p:nvSpPr>
        <p:spPr>
          <a:xfrm>
            <a:off x="455903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93" name="Oval 492"/>
          <p:cNvSpPr/>
          <p:nvPr/>
        </p:nvSpPr>
        <p:spPr>
          <a:xfrm>
            <a:off x="540157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94" name="Oval 493"/>
          <p:cNvSpPr/>
          <p:nvPr/>
        </p:nvSpPr>
        <p:spPr>
          <a:xfrm>
            <a:off x="624411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95" name="Oval 494"/>
          <p:cNvSpPr/>
          <p:nvPr/>
        </p:nvSpPr>
        <p:spPr>
          <a:xfrm>
            <a:off x="877173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96" name="Oval 495"/>
          <p:cNvSpPr/>
          <p:nvPr/>
        </p:nvSpPr>
        <p:spPr>
          <a:xfrm>
            <a:off x="792919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97" name="Teardrop 3"/>
          <p:cNvSpPr/>
          <p:nvPr/>
        </p:nvSpPr>
        <p:spPr>
          <a:xfrm rot="5400000" flipH="1" flipV="1">
            <a:off x="617401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98" name="Teardrop 3"/>
          <p:cNvSpPr/>
          <p:nvPr/>
        </p:nvSpPr>
        <p:spPr>
          <a:xfrm rot="5400000" flipH="1" flipV="1">
            <a:off x="111877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2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2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99" name="Teardrop 3"/>
          <p:cNvSpPr/>
          <p:nvPr/>
        </p:nvSpPr>
        <p:spPr>
          <a:xfrm rot="5400000" flipH="1" flipV="1">
            <a:off x="196131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1"/>
                </a:cubicBezTo>
                <a:cubicBezTo>
                  <a:pt x="100880" y="366700"/>
                  <a:pt x="130228" y="350981"/>
                  <a:pt x="163247" y="350981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90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5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5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00" name="Teardrop 3"/>
          <p:cNvSpPr/>
          <p:nvPr/>
        </p:nvSpPr>
        <p:spPr>
          <a:xfrm rot="5400000" flipH="1" flipV="1">
            <a:off x="280385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1"/>
                </a:cubicBezTo>
                <a:cubicBezTo>
                  <a:pt x="100880" y="366700"/>
                  <a:pt x="130228" y="350981"/>
                  <a:pt x="163247" y="350981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5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8"/>
                  <a:pt x="61434" y="159855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01" name="Teardrop 3"/>
          <p:cNvSpPr/>
          <p:nvPr/>
        </p:nvSpPr>
        <p:spPr>
          <a:xfrm rot="5400000" flipH="1" flipV="1">
            <a:off x="364639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1"/>
                </a:cubicBezTo>
                <a:cubicBezTo>
                  <a:pt x="100880" y="366700"/>
                  <a:pt x="130228" y="350981"/>
                  <a:pt x="163247" y="350981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5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8"/>
                  <a:pt x="61434" y="159855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02" name="Teardrop 3"/>
          <p:cNvSpPr/>
          <p:nvPr/>
        </p:nvSpPr>
        <p:spPr>
          <a:xfrm rot="5400000" flipH="1" flipV="1">
            <a:off x="448893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8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03" name="Teardrop 3"/>
          <p:cNvSpPr/>
          <p:nvPr/>
        </p:nvSpPr>
        <p:spPr>
          <a:xfrm rot="5400000" flipH="1" flipV="1">
            <a:off x="533147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04" name="Teardrop 3"/>
          <p:cNvSpPr/>
          <p:nvPr/>
        </p:nvSpPr>
        <p:spPr>
          <a:xfrm rot="5400000" flipH="1" flipV="1">
            <a:off x="785909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8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05" name="Teardrop 3"/>
          <p:cNvSpPr/>
          <p:nvPr/>
        </p:nvSpPr>
        <p:spPr>
          <a:xfrm rot="5400000" flipH="1" flipV="1">
            <a:off x="701655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06" name="Teardrop 3"/>
          <p:cNvSpPr/>
          <p:nvPr/>
        </p:nvSpPr>
        <p:spPr>
          <a:xfrm rot="5400000" flipH="1" flipV="1">
            <a:off x="870163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2"/>
                  <a:pt x="50483" y="232539"/>
                  <a:pt x="37722" y="245300"/>
                </a:cubicBezTo>
                <a:cubicBezTo>
                  <a:pt x="20815" y="262207"/>
                  <a:pt x="11990" y="284136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3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0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7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6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2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2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8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3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8"/>
                </a:lnTo>
                <a:cubicBezTo>
                  <a:pt x="285145" y="221632"/>
                  <a:pt x="263250" y="229876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7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7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07" name="Teardrop 3"/>
          <p:cNvSpPr/>
          <p:nvPr/>
        </p:nvSpPr>
        <p:spPr>
          <a:xfrm rot="5400000" flipH="1" flipV="1">
            <a:off x="27623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2"/>
                  <a:pt x="50483" y="232539"/>
                  <a:pt x="37722" y="245300"/>
                </a:cubicBezTo>
                <a:cubicBezTo>
                  <a:pt x="20815" y="262208"/>
                  <a:pt x="11990" y="284136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3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0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7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6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8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7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2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7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08" name="Oval 881"/>
          <p:cNvSpPr/>
          <p:nvPr/>
        </p:nvSpPr>
        <p:spPr>
          <a:xfrm>
            <a:off x="346332" y="-10245"/>
            <a:ext cx="169752" cy="84875"/>
          </a:xfrm>
          <a:custGeom>
            <a:avLst/>
            <a:gdLst/>
            <a:ahLst/>
            <a:cxnLst/>
            <a:rect l="l" t="t" r="r" b="b"/>
            <a:pathLst>
              <a:path w="169752" h="84875">
                <a:moveTo>
                  <a:pt x="0" y="0"/>
                </a:moveTo>
                <a:lnTo>
                  <a:pt x="169752" y="0"/>
                </a:lnTo>
                <a:cubicBezTo>
                  <a:pt x="169752" y="46875"/>
                  <a:pt x="131752" y="84875"/>
                  <a:pt x="84876" y="84875"/>
                </a:cubicBezTo>
                <a:cubicBezTo>
                  <a:pt x="38000" y="84875"/>
                  <a:pt x="0" y="46875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09" name="Oval 882"/>
          <p:cNvSpPr/>
          <p:nvPr/>
        </p:nvSpPr>
        <p:spPr>
          <a:xfrm>
            <a:off x="1188872" y="-10245"/>
            <a:ext cx="169752" cy="84875"/>
          </a:xfrm>
          <a:custGeom>
            <a:avLst/>
            <a:gdLst/>
            <a:ahLst/>
            <a:cxnLst/>
            <a:rect l="l" t="t" r="r" b="b"/>
            <a:pathLst>
              <a:path w="169752" h="84875">
                <a:moveTo>
                  <a:pt x="0" y="0"/>
                </a:moveTo>
                <a:lnTo>
                  <a:pt x="169752" y="0"/>
                </a:lnTo>
                <a:cubicBezTo>
                  <a:pt x="169752" y="46875"/>
                  <a:pt x="131752" y="84875"/>
                  <a:pt x="84876" y="84875"/>
                </a:cubicBezTo>
                <a:cubicBezTo>
                  <a:pt x="38000" y="84875"/>
                  <a:pt x="0" y="46875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10" name="Oval 883"/>
          <p:cNvSpPr/>
          <p:nvPr/>
        </p:nvSpPr>
        <p:spPr>
          <a:xfrm>
            <a:off x="2031413" y="-10245"/>
            <a:ext cx="6910072" cy="84875"/>
          </a:xfrm>
          <a:custGeom>
            <a:avLst/>
            <a:gdLst/>
            <a:ahLst/>
            <a:cxnLst/>
            <a:rect l="l" t="t" r="r" b="b"/>
            <a:pathLst>
              <a:path w="6910072" h="84875">
                <a:moveTo>
                  <a:pt x="6740320" y="0"/>
                </a:moveTo>
                <a:lnTo>
                  <a:pt x="6910072" y="0"/>
                </a:lnTo>
                <a:cubicBezTo>
                  <a:pt x="6910072" y="46875"/>
                  <a:pt x="6872072" y="84875"/>
                  <a:pt x="6825196" y="84875"/>
                </a:cubicBezTo>
                <a:cubicBezTo>
                  <a:pt x="6778320" y="84875"/>
                  <a:pt x="6740320" y="46875"/>
                  <a:pt x="6740320" y="0"/>
                </a:cubicBezTo>
                <a:close/>
                <a:moveTo>
                  <a:pt x="5897780" y="0"/>
                </a:moveTo>
                <a:lnTo>
                  <a:pt x="6067532" y="0"/>
                </a:lnTo>
                <a:cubicBezTo>
                  <a:pt x="6067532" y="46875"/>
                  <a:pt x="6029532" y="84875"/>
                  <a:pt x="5982656" y="84875"/>
                </a:cubicBezTo>
                <a:cubicBezTo>
                  <a:pt x="5935780" y="84875"/>
                  <a:pt x="5897780" y="46875"/>
                  <a:pt x="5897780" y="0"/>
                </a:cubicBezTo>
                <a:close/>
                <a:moveTo>
                  <a:pt x="5055240" y="0"/>
                </a:moveTo>
                <a:lnTo>
                  <a:pt x="5224992" y="0"/>
                </a:lnTo>
                <a:cubicBezTo>
                  <a:pt x="5224992" y="46875"/>
                  <a:pt x="5186992" y="84875"/>
                  <a:pt x="5140116" y="84875"/>
                </a:cubicBezTo>
                <a:cubicBezTo>
                  <a:pt x="5093240" y="84875"/>
                  <a:pt x="5055240" y="46875"/>
                  <a:pt x="5055240" y="0"/>
                </a:cubicBezTo>
                <a:close/>
                <a:moveTo>
                  <a:pt x="4212700" y="0"/>
                </a:moveTo>
                <a:lnTo>
                  <a:pt x="4382452" y="0"/>
                </a:lnTo>
                <a:cubicBezTo>
                  <a:pt x="4382452" y="46875"/>
                  <a:pt x="4344452" y="84875"/>
                  <a:pt x="4297576" y="84875"/>
                </a:cubicBezTo>
                <a:cubicBezTo>
                  <a:pt x="4250700" y="84875"/>
                  <a:pt x="4212700" y="46875"/>
                  <a:pt x="4212700" y="0"/>
                </a:cubicBezTo>
                <a:close/>
                <a:moveTo>
                  <a:pt x="3370160" y="0"/>
                </a:moveTo>
                <a:lnTo>
                  <a:pt x="3539912" y="0"/>
                </a:lnTo>
                <a:cubicBezTo>
                  <a:pt x="3539912" y="46875"/>
                  <a:pt x="3501912" y="84875"/>
                  <a:pt x="3455036" y="84875"/>
                </a:cubicBezTo>
                <a:cubicBezTo>
                  <a:pt x="3408160" y="84875"/>
                  <a:pt x="3370160" y="46875"/>
                  <a:pt x="3370160" y="0"/>
                </a:cubicBezTo>
                <a:close/>
                <a:moveTo>
                  <a:pt x="2527620" y="0"/>
                </a:moveTo>
                <a:lnTo>
                  <a:pt x="2697372" y="0"/>
                </a:lnTo>
                <a:cubicBezTo>
                  <a:pt x="2697372" y="46875"/>
                  <a:pt x="2659372" y="84875"/>
                  <a:pt x="2612496" y="84875"/>
                </a:cubicBezTo>
                <a:cubicBezTo>
                  <a:pt x="2565620" y="84875"/>
                  <a:pt x="2527620" y="46875"/>
                  <a:pt x="2527620" y="0"/>
                </a:cubicBezTo>
                <a:close/>
                <a:moveTo>
                  <a:pt x="1685080" y="0"/>
                </a:moveTo>
                <a:lnTo>
                  <a:pt x="1854832" y="0"/>
                </a:lnTo>
                <a:cubicBezTo>
                  <a:pt x="1854832" y="46875"/>
                  <a:pt x="1816832" y="84875"/>
                  <a:pt x="1769956" y="84875"/>
                </a:cubicBezTo>
                <a:cubicBezTo>
                  <a:pt x="1723080" y="84875"/>
                  <a:pt x="1685080" y="46875"/>
                  <a:pt x="1685080" y="0"/>
                </a:cubicBezTo>
                <a:close/>
                <a:moveTo>
                  <a:pt x="842540" y="0"/>
                </a:moveTo>
                <a:lnTo>
                  <a:pt x="1012292" y="0"/>
                </a:lnTo>
                <a:cubicBezTo>
                  <a:pt x="1012292" y="46875"/>
                  <a:pt x="974292" y="84875"/>
                  <a:pt x="927416" y="84875"/>
                </a:cubicBezTo>
                <a:cubicBezTo>
                  <a:pt x="880540" y="84875"/>
                  <a:pt x="842540" y="46875"/>
                  <a:pt x="842540" y="0"/>
                </a:cubicBezTo>
                <a:close/>
                <a:moveTo>
                  <a:pt x="0" y="0"/>
                </a:moveTo>
                <a:lnTo>
                  <a:pt x="169752" y="0"/>
                </a:lnTo>
                <a:cubicBezTo>
                  <a:pt x="169752" y="46875"/>
                  <a:pt x="131752" y="84875"/>
                  <a:pt x="84876" y="84875"/>
                </a:cubicBezTo>
                <a:cubicBezTo>
                  <a:pt x="38000" y="84875"/>
                  <a:pt x="0" y="46875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11" name="Teardrop 3"/>
          <p:cNvSpPr/>
          <p:nvPr/>
        </p:nvSpPr>
        <p:spPr>
          <a:xfrm rot="5400000" flipH="1" flipV="1">
            <a:off x="644277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12" name="Teardrop 3"/>
          <p:cNvSpPr/>
          <p:nvPr/>
        </p:nvSpPr>
        <p:spPr>
          <a:xfrm rot="5400000" flipH="1" flipV="1">
            <a:off x="-148774" y="1103813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2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7" y="223846"/>
                </a:cubicBezTo>
                <a:lnTo>
                  <a:pt x="221347" y="232509"/>
                </a:lnTo>
                <a:cubicBezTo>
                  <a:pt x="224390" y="249009"/>
                  <a:pt x="232545" y="264623"/>
                  <a:pt x="245300" y="277378"/>
                </a:cubicBezTo>
                <a:cubicBezTo>
                  <a:pt x="262207" y="294285"/>
                  <a:pt x="284136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5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4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4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1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39" y="207247"/>
                  <a:pt x="61434" y="182497"/>
                  <a:pt x="61434" y="155247"/>
                </a:cubicBezTo>
                <a:cubicBezTo>
                  <a:pt x="61434" y="136673"/>
                  <a:pt x="66407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89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2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5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6" y="0"/>
                </a:lnTo>
                <a:cubicBezTo>
                  <a:pt x="219687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1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9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7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8" y="30964"/>
                  <a:pt x="601147" y="8808"/>
                </a:cubicBezTo>
                <a:lnTo>
                  <a:pt x="515982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4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13" name="Teardrop 3"/>
          <p:cNvSpPr/>
          <p:nvPr/>
        </p:nvSpPr>
        <p:spPr>
          <a:xfrm rot="5400000" flipH="1" flipV="1">
            <a:off x="138753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14" name="Teardrop 3"/>
          <p:cNvSpPr/>
          <p:nvPr/>
        </p:nvSpPr>
        <p:spPr>
          <a:xfrm rot="5400000" flipH="1" flipV="1">
            <a:off x="223007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15" name="Teardrop 3"/>
          <p:cNvSpPr/>
          <p:nvPr/>
        </p:nvSpPr>
        <p:spPr>
          <a:xfrm rot="5400000" flipH="1" flipV="1">
            <a:off x="307261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16" name="Teardrop 3"/>
          <p:cNvSpPr/>
          <p:nvPr/>
        </p:nvSpPr>
        <p:spPr>
          <a:xfrm rot="5400000" flipH="1" flipV="1">
            <a:off x="391515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17" name="Teardrop 3"/>
          <p:cNvSpPr/>
          <p:nvPr/>
        </p:nvSpPr>
        <p:spPr>
          <a:xfrm rot="5400000" flipH="1" flipV="1">
            <a:off x="475769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18" name="Teardrop 3"/>
          <p:cNvSpPr/>
          <p:nvPr/>
        </p:nvSpPr>
        <p:spPr>
          <a:xfrm rot="5400000" flipH="1" flipV="1">
            <a:off x="560023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19" name="Teardrop 3"/>
          <p:cNvSpPr/>
          <p:nvPr/>
        </p:nvSpPr>
        <p:spPr>
          <a:xfrm rot="5400000" flipH="1" flipV="1">
            <a:off x="812785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20" name="Teardrop 3"/>
          <p:cNvSpPr/>
          <p:nvPr/>
        </p:nvSpPr>
        <p:spPr>
          <a:xfrm rot="5400000" flipH="1" flipV="1">
            <a:off x="728531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21" name="Teardrop 3"/>
          <p:cNvSpPr/>
          <p:nvPr/>
        </p:nvSpPr>
        <p:spPr>
          <a:xfrm rot="5400000" flipH="1" flipV="1">
            <a:off x="8812306" y="1174559"/>
            <a:ext cx="489780" cy="173608"/>
          </a:xfrm>
          <a:custGeom>
            <a:avLst/>
            <a:gdLst/>
            <a:ahLst/>
            <a:cxnLst/>
            <a:rect l="l" t="t" r="r" b="b"/>
            <a:pathLst>
              <a:path w="489780" h="173608">
                <a:moveTo>
                  <a:pt x="489780" y="159854"/>
                </a:moveTo>
                <a:lnTo>
                  <a:pt x="485976" y="173608"/>
                </a:lnTo>
                <a:lnTo>
                  <a:pt x="475131" y="173608"/>
                </a:lnTo>
                <a:cubicBezTo>
                  <a:pt x="477585" y="169211"/>
                  <a:pt x="477971" y="164422"/>
                  <a:pt x="477971" y="159544"/>
                </a:cubicBezTo>
                <a:cubicBezTo>
                  <a:pt x="477971" y="135634"/>
                  <a:pt x="468705" y="113887"/>
                  <a:pt x="453384" y="97876"/>
                </a:cubicBezTo>
                <a:lnTo>
                  <a:pt x="377652" y="173608"/>
                </a:lnTo>
                <a:lnTo>
                  <a:pt x="377561" y="173608"/>
                </a:lnTo>
                <a:lnTo>
                  <a:pt x="453339" y="97830"/>
                </a:lnTo>
                <a:cubicBezTo>
                  <a:pt x="437327" y="82509"/>
                  <a:pt x="415581" y="73244"/>
                  <a:pt x="391670" y="73244"/>
                </a:cubicBezTo>
                <a:cubicBezTo>
                  <a:pt x="341651" y="73244"/>
                  <a:pt x="301103" y="113792"/>
                  <a:pt x="301103" y="163811"/>
                </a:cubicBezTo>
                <a:lnTo>
                  <a:pt x="299830" y="173608"/>
                </a:lnTo>
                <a:lnTo>
                  <a:pt x="288634" y="173608"/>
                </a:lnTo>
                <a:cubicBezTo>
                  <a:pt x="289602" y="170367"/>
                  <a:pt x="289617" y="166907"/>
                  <a:pt x="289547" y="163248"/>
                </a:cubicBezTo>
                <a:cubicBezTo>
                  <a:pt x="289547" y="130228"/>
                  <a:pt x="305265" y="100880"/>
                  <a:pt x="329868" y="82592"/>
                </a:cubicBezTo>
                <a:cubicBezTo>
                  <a:pt x="326825" y="66091"/>
                  <a:pt x="318670" y="50477"/>
                  <a:pt x="305914" y="37722"/>
                </a:cubicBezTo>
                <a:cubicBezTo>
                  <a:pt x="289007" y="20815"/>
                  <a:pt x="267078" y="11989"/>
                  <a:pt x="244922" y="11501"/>
                </a:cubicBezTo>
                <a:lnTo>
                  <a:pt x="244922" y="96667"/>
                </a:lnTo>
                <a:lnTo>
                  <a:pt x="244858" y="96667"/>
                </a:lnTo>
                <a:lnTo>
                  <a:pt x="244858" y="11501"/>
                </a:lnTo>
                <a:cubicBezTo>
                  <a:pt x="222703" y="11990"/>
                  <a:pt x="200773" y="20815"/>
                  <a:pt x="183866" y="37722"/>
                </a:cubicBezTo>
                <a:cubicBezTo>
                  <a:pt x="171105" y="50483"/>
                  <a:pt x="162948" y="66105"/>
                  <a:pt x="159939" y="82613"/>
                </a:cubicBezTo>
                <a:cubicBezTo>
                  <a:pt x="184526" y="100902"/>
                  <a:pt x="200233" y="130241"/>
                  <a:pt x="200233" y="163248"/>
                </a:cubicBezTo>
                <a:lnTo>
                  <a:pt x="201368" y="173608"/>
                </a:lnTo>
                <a:lnTo>
                  <a:pt x="189949" y="173608"/>
                </a:lnTo>
                <a:cubicBezTo>
                  <a:pt x="188710" y="170302"/>
                  <a:pt x="188616" y="166986"/>
                  <a:pt x="188677" y="163811"/>
                </a:cubicBezTo>
                <a:cubicBezTo>
                  <a:pt x="188677" y="113792"/>
                  <a:pt x="148129" y="73244"/>
                  <a:pt x="98110" y="73244"/>
                </a:cubicBezTo>
                <a:cubicBezTo>
                  <a:pt x="74200" y="73244"/>
                  <a:pt x="52453" y="82510"/>
                  <a:pt x="36441" y="97831"/>
                </a:cubicBezTo>
                <a:lnTo>
                  <a:pt x="112218" y="173608"/>
                </a:lnTo>
                <a:lnTo>
                  <a:pt x="112128" y="173608"/>
                </a:lnTo>
                <a:lnTo>
                  <a:pt x="36396" y="97876"/>
                </a:lnTo>
                <a:cubicBezTo>
                  <a:pt x="21075" y="113887"/>
                  <a:pt x="11809" y="135634"/>
                  <a:pt x="11809" y="159544"/>
                </a:cubicBezTo>
                <a:lnTo>
                  <a:pt x="14649" y="173608"/>
                </a:lnTo>
                <a:lnTo>
                  <a:pt x="3810" y="173608"/>
                </a:lnTo>
                <a:cubicBezTo>
                  <a:pt x="332" y="169383"/>
                  <a:pt x="0" y="164657"/>
                  <a:pt x="0" y="159854"/>
                </a:cubicBezTo>
                <a:cubicBezTo>
                  <a:pt x="0" y="132604"/>
                  <a:pt x="10705" y="107854"/>
                  <a:pt x="28286" y="89721"/>
                </a:cubicBezTo>
                <a:lnTo>
                  <a:pt x="28286" y="89721"/>
                </a:lnTo>
                <a:cubicBezTo>
                  <a:pt x="46420" y="72140"/>
                  <a:pt x="71170" y="61435"/>
                  <a:pt x="98420" y="61435"/>
                </a:cubicBezTo>
                <a:cubicBezTo>
                  <a:pt x="117023" y="61435"/>
                  <a:pt x="134461" y="66424"/>
                  <a:pt x="149250" y="75515"/>
                </a:cubicBezTo>
                <a:cubicBezTo>
                  <a:pt x="153323" y="58635"/>
                  <a:pt x="162130" y="42758"/>
                  <a:pt x="175297" y="29591"/>
                </a:cubicBezTo>
                <a:cubicBezTo>
                  <a:pt x="194566" y="10322"/>
                  <a:pt x="219636" y="391"/>
                  <a:pt x="244890" y="0"/>
                </a:cubicBezTo>
                <a:lnTo>
                  <a:pt x="244890" y="0"/>
                </a:lnTo>
                <a:cubicBezTo>
                  <a:pt x="270144" y="391"/>
                  <a:pt x="295215" y="10322"/>
                  <a:pt x="314484" y="29591"/>
                </a:cubicBezTo>
                <a:cubicBezTo>
                  <a:pt x="327644" y="42751"/>
                  <a:pt x="336448" y="58618"/>
                  <a:pt x="340604" y="75474"/>
                </a:cubicBezTo>
                <a:cubicBezTo>
                  <a:pt x="355376" y="66408"/>
                  <a:pt x="372787" y="61434"/>
                  <a:pt x="391360" y="61434"/>
                </a:cubicBezTo>
                <a:cubicBezTo>
                  <a:pt x="418610" y="61434"/>
                  <a:pt x="443360" y="72140"/>
                  <a:pt x="461494" y="89721"/>
                </a:cubicBezTo>
                <a:cubicBezTo>
                  <a:pt x="479075" y="107854"/>
                  <a:pt x="489780" y="132604"/>
                  <a:pt x="489780" y="159854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22" name="Teardrop 3"/>
          <p:cNvSpPr/>
          <p:nvPr/>
        </p:nvSpPr>
        <p:spPr>
          <a:xfrm rot="5400000" flipH="1" flipV="1">
            <a:off x="54499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23" name="Oval 522"/>
          <p:cNvSpPr/>
          <p:nvPr/>
        </p:nvSpPr>
        <p:spPr>
          <a:xfrm>
            <a:off x="666451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24" name="Oval 523"/>
          <p:cNvSpPr/>
          <p:nvPr/>
        </p:nvSpPr>
        <p:spPr>
          <a:xfrm>
            <a:off x="76673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25" name="Oval 524"/>
          <p:cNvSpPr/>
          <p:nvPr/>
        </p:nvSpPr>
        <p:spPr>
          <a:xfrm>
            <a:off x="160927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26" name="Oval 525"/>
          <p:cNvSpPr/>
          <p:nvPr/>
        </p:nvSpPr>
        <p:spPr>
          <a:xfrm>
            <a:off x="245181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27" name="Oval 526"/>
          <p:cNvSpPr/>
          <p:nvPr/>
        </p:nvSpPr>
        <p:spPr>
          <a:xfrm>
            <a:off x="329435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28" name="Oval 527"/>
          <p:cNvSpPr/>
          <p:nvPr/>
        </p:nvSpPr>
        <p:spPr>
          <a:xfrm>
            <a:off x="413689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29" name="Oval 528"/>
          <p:cNvSpPr/>
          <p:nvPr/>
        </p:nvSpPr>
        <p:spPr>
          <a:xfrm>
            <a:off x="497943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30" name="Oval 529"/>
          <p:cNvSpPr/>
          <p:nvPr/>
        </p:nvSpPr>
        <p:spPr>
          <a:xfrm>
            <a:off x="582197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31" name="Oval 530"/>
          <p:cNvSpPr/>
          <p:nvPr/>
        </p:nvSpPr>
        <p:spPr>
          <a:xfrm>
            <a:off x="834959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32" name="Oval 531"/>
          <p:cNvSpPr/>
          <p:nvPr/>
        </p:nvSpPr>
        <p:spPr>
          <a:xfrm>
            <a:off x="750705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33" name="Teardrop 3"/>
          <p:cNvSpPr/>
          <p:nvPr/>
        </p:nvSpPr>
        <p:spPr>
          <a:xfrm rot="5400000" flipH="1" flipV="1">
            <a:off x="602118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34" name="Teardrop 3"/>
          <p:cNvSpPr/>
          <p:nvPr/>
        </p:nvSpPr>
        <p:spPr>
          <a:xfrm rot="5400000" flipH="1" flipV="1">
            <a:off x="96594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35" name="Teardrop 3"/>
          <p:cNvSpPr/>
          <p:nvPr/>
        </p:nvSpPr>
        <p:spPr>
          <a:xfrm rot="5400000" flipH="1" flipV="1">
            <a:off x="180848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36" name="Teardrop 3"/>
          <p:cNvSpPr/>
          <p:nvPr/>
        </p:nvSpPr>
        <p:spPr>
          <a:xfrm rot="5400000" flipH="1" flipV="1">
            <a:off x="265102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37" name="Teardrop 3"/>
          <p:cNvSpPr/>
          <p:nvPr/>
        </p:nvSpPr>
        <p:spPr>
          <a:xfrm rot="5400000" flipH="1" flipV="1">
            <a:off x="349356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38" name="Teardrop 3"/>
          <p:cNvSpPr/>
          <p:nvPr/>
        </p:nvSpPr>
        <p:spPr>
          <a:xfrm rot="5400000" flipH="1" flipV="1">
            <a:off x="433610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39" name="Teardrop 3"/>
          <p:cNvSpPr/>
          <p:nvPr/>
        </p:nvSpPr>
        <p:spPr>
          <a:xfrm rot="5400000" flipH="1" flipV="1">
            <a:off x="517864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0" name="Teardrop 3"/>
          <p:cNvSpPr/>
          <p:nvPr/>
        </p:nvSpPr>
        <p:spPr>
          <a:xfrm rot="5400000" flipH="1" flipV="1">
            <a:off x="770626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1" name="Teardrop 3"/>
          <p:cNvSpPr/>
          <p:nvPr/>
        </p:nvSpPr>
        <p:spPr>
          <a:xfrm rot="5400000" flipH="1" flipV="1">
            <a:off x="686372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2" name="Teardrop 3"/>
          <p:cNvSpPr/>
          <p:nvPr/>
        </p:nvSpPr>
        <p:spPr>
          <a:xfrm rot="5400000" flipH="1" flipV="1">
            <a:off x="854880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3" name="Teardrop 3"/>
          <p:cNvSpPr/>
          <p:nvPr/>
        </p:nvSpPr>
        <p:spPr>
          <a:xfrm rot="5400000" flipH="1" flipV="1">
            <a:off x="12340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4" name="Oval 543"/>
          <p:cNvSpPr/>
          <p:nvPr/>
        </p:nvSpPr>
        <p:spPr>
          <a:xfrm>
            <a:off x="708665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5" name="Oval 544"/>
          <p:cNvSpPr/>
          <p:nvPr/>
        </p:nvSpPr>
        <p:spPr>
          <a:xfrm>
            <a:off x="34633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6" name="Oval 545"/>
          <p:cNvSpPr/>
          <p:nvPr/>
        </p:nvSpPr>
        <p:spPr>
          <a:xfrm>
            <a:off x="118887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7" name="Oval 546"/>
          <p:cNvSpPr/>
          <p:nvPr/>
        </p:nvSpPr>
        <p:spPr>
          <a:xfrm>
            <a:off x="203141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8" name="Oval 547"/>
          <p:cNvSpPr/>
          <p:nvPr/>
        </p:nvSpPr>
        <p:spPr>
          <a:xfrm>
            <a:off x="287395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9" name="Oval 548"/>
          <p:cNvSpPr/>
          <p:nvPr/>
        </p:nvSpPr>
        <p:spPr>
          <a:xfrm>
            <a:off x="371649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0" name="Oval 549"/>
          <p:cNvSpPr/>
          <p:nvPr/>
        </p:nvSpPr>
        <p:spPr>
          <a:xfrm>
            <a:off x="455903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1" name="Oval 550"/>
          <p:cNvSpPr/>
          <p:nvPr/>
        </p:nvSpPr>
        <p:spPr>
          <a:xfrm>
            <a:off x="540157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2" name="Oval 551"/>
          <p:cNvSpPr/>
          <p:nvPr/>
        </p:nvSpPr>
        <p:spPr>
          <a:xfrm>
            <a:off x="624411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3" name="Oval 552"/>
          <p:cNvSpPr/>
          <p:nvPr/>
        </p:nvSpPr>
        <p:spPr>
          <a:xfrm>
            <a:off x="877173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4" name="Oval 553"/>
          <p:cNvSpPr/>
          <p:nvPr/>
        </p:nvSpPr>
        <p:spPr>
          <a:xfrm>
            <a:off x="792919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5" name="Teardrop 3"/>
          <p:cNvSpPr/>
          <p:nvPr/>
        </p:nvSpPr>
        <p:spPr>
          <a:xfrm rot="5400000" flipH="1" flipV="1">
            <a:off x="644277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6" name="Teardrop 3"/>
          <p:cNvSpPr/>
          <p:nvPr/>
        </p:nvSpPr>
        <p:spPr>
          <a:xfrm rot="5400000" flipH="1" flipV="1">
            <a:off x="-148774" y="1946410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2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7" y="223846"/>
                </a:cubicBezTo>
                <a:lnTo>
                  <a:pt x="221347" y="232509"/>
                </a:lnTo>
                <a:cubicBezTo>
                  <a:pt x="224390" y="249009"/>
                  <a:pt x="232545" y="264623"/>
                  <a:pt x="245300" y="277378"/>
                </a:cubicBezTo>
                <a:cubicBezTo>
                  <a:pt x="262208" y="294285"/>
                  <a:pt x="284137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5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4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4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1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40" y="207247"/>
                  <a:pt x="61434" y="182497"/>
                  <a:pt x="61434" y="155247"/>
                </a:cubicBezTo>
                <a:cubicBezTo>
                  <a:pt x="61434" y="136673"/>
                  <a:pt x="66408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90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2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5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7" y="0"/>
                </a:lnTo>
                <a:cubicBezTo>
                  <a:pt x="219688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1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9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7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9" y="30964"/>
                  <a:pt x="601147" y="8808"/>
                </a:cubicBezTo>
                <a:lnTo>
                  <a:pt x="515982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4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7" name="Teardrop 3"/>
          <p:cNvSpPr/>
          <p:nvPr/>
        </p:nvSpPr>
        <p:spPr>
          <a:xfrm rot="5400000" flipH="1" flipV="1">
            <a:off x="138753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8" name="Teardrop 3"/>
          <p:cNvSpPr/>
          <p:nvPr/>
        </p:nvSpPr>
        <p:spPr>
          <a:xfrm rot="5400000" flipH="1" flipV="1">
            <a:off x="223007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9" name="Teardrop 3"/>
          <p:cNvSpPr/>
          <p:nvPr/>
        </p:nvSpPr>
        <p:spPr>
          <a:xfrm rot="5400000" flipH="1" flipV="1">
            <a:off x="307261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0" name="Teardrop 3"/>
          <p:cNvSpPr/>
          <p:nvPr/>
        </p:nvSpPr>
        <p:spPr>
          <a:xfrm rot="5400000" flipH="1" flipV="1">
            <a:off x="391515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1" name="Teardrop 3"/>
          <p:cNvSpPr/>
          <p:nvPr/>
        </p:nvSpPr>
        <p:spPr>
          <a:xfrm rot="5400000" flipH="1" flipV="1">
            <a:off x="475769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2" name="Teardrop 3"/>
          <p:cNvSpPr/>
          <p:nvPr/>
        </p:nvSpPr>
        <p:spPr>
          <a:xfrm rot="5400000" flipH="1" flipV="1">
            <a:off x="560023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3" name="Teardrop 3"/>
          <p:cNvSpPr/>
          <p:nvPr/>
        </p:nvSpPr>
        <p:spPr>
          <a:xfrm rot="5400000" flipH="1" flipV="1">
            <a:off x="812785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4" name="Teardrop 3"/>
          <p:cNvSpPr/>
          <p:nvPr/>
        </p:nvSpPr>
        <p:spPr>
          <a:xfrm rot="5400000" flipH="1" flipV="1">
            <a:off x="728531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5" name="Teardrop 3"/>
          <p:cNvSpPr/>
          <p:nvPr/>
        </p:nvSpPr>
        <p:spPr>
          <a:xfrm rot="5400000" flipH="1" flipV="1">
            <a:off x="8812306" y="2017156"/>
            <a:ext cx="489780" cy="173608"/>
          </a:xfrm>
          <a:custGeom>
            <a:avLst/>
            <a:gdLst/>
            <a:ahLst/>
            <a:cxnLst/>
            <a:rect l="l" t="t" r="r" b="b"/>
            <a:pathLst>
              <a:path w="489780" h="173608">
                <a:moveTo>
                  <a:pt x="489780" y="159854"/>
                </a:moveTo>
                <a:lnTo>
                  <a:pt x="485976" y="173608"/>
                </a:lnTo>
                <a:lnTo>
                  <a:pt x="475131" y="173608"/>
                </a:lnTo>
                <a:cubicBezTo>
                  <a:pt x="477585" y="169211"/>
                  <a:pt x="477971" y="164422"/>
                  <a:pt x="477971" y="159544"/>
                </a:cubicBezTo>
                <a:cubicBezTo>
                  <a:pt x="477971" y="135634"/>
                  <a:pt x="468705" y="113887"/>
                  <a:pt x="453384" y="97876"/>
                </a:cubicBezTo>
                <a:lnTo>
                  <a:pt x="377652" y="173608"/>
                </a:lnTo>
                <a:lnTo>
                  <a:pt x="377561" y="173608"/>
                </a:lnTo>
                <a:lnTo>
                  <a:pt x="453339" y="97830"/>
                </a:lnTo>
                <a:cubicBezTo>
                  <a:pt x="437327" y="82509"/>
                  <a:pt x="415581" y="73244"/>
                  <a:pt x="391670" y="73244"/>
                </a:cubicBezTo>
                <a:cubicBezTo>
                  <a:pt x="341651" y="73244"/>
                  <a:pt x="301103" y="113792"/>
                  <a:pt x="301103" y="163811"/>
                </a:cubicBezTo>
                <a:lnTo>
                  <a:pt x="299829" y="173608"/>
                </a:lnTo>
                <a:lnTo>
                  <a:pt x="288634" y="173608"/>
                </a:lnTo>
                <a:cubicBezTo>
                  <a:pt x="289602" y="170367"/>
                  <a:pt x="289617" y="166907"/>
                  <a:pt x="289547" y="163248"/>
                </a:cubicBezTo>
                <a:cubicBezTo>
                  <a:pt x="289547" y="130228"/>
                  <a:pt x="305265" y="100880"/>
                  <a:pt x="329868" y="82592"/>
                </a:cubicBezTo>
                <a:cubicBezTo>
                  <a:pt x="326825" y="66091"/>
                  <a:pt x="318670" y="50477"/>
                  <a:pt x="305914" y="37722"/>
                </a:cubicBezTo>
                <a:cubicBezTo>
                  <a:pt x="289007" y="20815"/>
                  <a:pt x="267078" y="11989"/>
                  <a:pt x="244922" y="11501"/>
                </a:cubicBezTo>
                <a:lnTo>
                  <a:pt x="244922" y="96667"/>
                </a:lnTo>
                <a:lnTo>
                  <a:pt x="244858" y="96667"/>
                </a:lnTo>
                <a:lnTo>
                  <a:pt x="244858" y="11501"/>
                </a:lnTo>
                <a:cubicBezTo>
                  <a:pt x="222703" y="11990"/>
                  <a:pt x="200774" y="20815"/>
                  <a:pt x="183866" y="37722"/>
                </a:cubicBezTo>
                <a:cubicBezTo>
                  <a:pt x="171105" y="50483"/>
                  <a:pt x="162948" y="66105"/>
                  <a:pt x="159939" y="82613"/>
                </a:cubicBezTo>
                <a:cubicBezTo>
                  <a:pt x="184526" y="100902"/>
                  <a:pt x="200233" y="130241"/>
                  <a:pt x="200233" y="163248"/>
                </a:cubicBezTo>
                <a:lnTo>
                  <a:pt x="201368" y="173608"/>
                </a:lnTo>
                <a:lnTo>
                  <a:pt x="189949" y="173608"/>
                </a:lnTo>
                <a:cubicBezTo>
                  <a:pt x="188710" y="170302"/>
                  <a:pt x="188616" y="166986"/>
                  <a:pt x="188677" y="163811"/>
                </a:cubicBezTo>
                <a:cubicBezTo>
                  <a:pt x="188677" y="113792"/>
                  <a:pt x="148129" y="73244"/>
                  <a:pt x="98110" y="73244"/>
                </a:cubicBezTo>
                <a:cubicBezTo>
                  <a:pt x="74200" y="73244"/>
                  <a:pt x="52453" y="82510"/>
                  <a:pt x="36441" y="97831"/>
                </a:cubicBezTo>
                <a:lnTo>
                  <a:pt x="112218" y="173608"/>
                </a:lnTo>
                <a:lnTo>
                  <a:pt x="112128" y="173608"/>
                </a:lnTo>
                <a:lnTo>
                  <a:pt x="36396" y="97876"/>
                </a:lnTo>
                <a:cubicBezTo>
                  <a:pt x="21075" y="113887"/>
                  <a:pt x="11809" y="135634"/>
                  <a:pt x="11809" y="159544"/>
                </a:cubicBezTo>
                <a:lnTo>
                  <a:pt x="14649" y="173608"/>
                </a:lnTo>
                <a:lnTo>
                  <a:pt x="3810" y="173608"/>
                </a:lnTo>
                <a:cubicBezTo>
                  <a:pt x="333" y="169383"/>
                  <a:pt x="0" y="164657"/>
                  <a:pt x="0" y="159854"/>
                </a:cubicBezTo>
                <a:cubicBezTo>
                  <a:pt x="0" y="132604"/>
                  <a:pt x="10706" y="107854"/>
                  <a:pt x="28286" y="89721"/>
                </a:cubicBezTo>
                <a:lnTo>
                  <a:pt x="28286" y="89721"/>
                </a:lnTo>
                <a:cubicBezTo>
                  <a:pt x="46420" y="72140"/>
                  <a:pt x="71170" y="61435"/>
                  <a:pt x="98420" y="61435"/>
                </a:cubicBezTo>
                <a:cubicBezTo>
                  <a:pt x="117023" y="61435"/>
                  <a:pt x="134461" y="66424"/>
                  <a:pt x="149250" y="75515"/>
                </a:cubicBezTo>
                <a:cubicBezTo>
                  <a:pt x="153323" y="58635"/>
                  <a:pt x="162130" y="42758"/>
                  <a:pt x="175297" y="29591"/>
                </a:cubicBezTo>
                <a:cubicBezTo>
                  <a:pt x="194566" y="10322"/>
                  <a:pt x="219636" y="391"/>
                  <a:pt x="244890" y="0"/>
                </a:cubicBezTo>
                <a:lnTo>
                  <a:pt x="244890" y="0"/>
                </a:lnTo>
                <a:cubicBezTo>
                  <a:pt x="270144" y="391"/>
                  <a:pt x="295215" y="10322"/>
                  <a:pt x="314484" y="29591"/>
                </a:cubicBezTo>
                <a:cubicBezTo>
                  <a:pt x="327644" y="42751"/>
                  <a:pt x="336448" y="58618"/>
                  <a:pt x="340604" y="75474"/>
                </a:cubicBezTo>
                <a:cubicBezTo>
                  <a:pt x="355376" y="66408"/>
                  <a:pt x="372787" y="61434"/>
                  <a:pt x="391360" y="61434"/>
                </a:cubicBezTo>
                <a:cubicBezTo>
                  <a:pt x="418610" y="61434"/>
                  <a:pt x="443360" y="72140"/>
                  <a:pt x="461494" y="89721"/>
                </a:cubicBezTo>
                <a:cubicBezTo>
                  <a:pt x="479075" y="107854"/>
                  <a:pt x="489780" y="132604"/>
                  <a:pt x="489780" y="159854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6" name="Teardrop 3"/>
          <p:cNvSpPr/>
          <p:nvPr/>
        </p:nvSpPr>
        <p:spPr>
          <a:xfrm rot="5400000" flipH="1" flipV="1">
            <a:off x="54499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7" name="Oval 566"/>
          <p:cNvSpPr/>
          <p:nvPr/>
        </p:nvSpPr>
        <p:spPr>
          <a:xfrm>
            <a:off x="666451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8" name="Oval 567"/>
          <p:cNvSpPr/>
          <p:nvPr/>
        </p:nvSpPr>
        <p:spPr>
          <a:xfrm>
            <a:off x="76673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9" name="Oval 568"/>
          <p:cNvSpPr/>
          <p:nvPr/>
        </p:nvSpPr>
        <p:spPr>
          <a:xfrm>
            <a:off x="160927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0" name="Oval 569"/>
          <p:cNvSpPr/>
          <p:nvPr/>
        </p:nvSpPr>
        <p:spPr>
          <a:xfrm>
            <a:off x="245181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1" name="Oval 570"/>
          <p:cNvSpPr/>
          <p:nvPr/>
        </p:nvSpPr>
        <p:spPr>
          <a:xfrm>
            <a:off x="329435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2" name="Oval 571"/>
          <p:cNvSpPr/>
          <p:nvPr/>
        </p:nvSpPr>
        <p:spPr>
          <a:xfrm>
            <a:off x="413689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3" name="Oval 572"/>
          <p:cNvSpPr/>
          <p:nvPr/>
        </p:nvSpPr>
        <p:spPr>
          <a:xfrm>
            <a:off x="497943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4" name="Oval 573"/>
          <p:cNvSpPr/>
          <p:nvPr/>
        </p:nvSpPr>
        <p:spPr>
          <a:xfrm>
            <a:off x="582197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5" name="Oval 574"/>
          <p:cNvSpPr/>
          <p:nvPr/>
        </p:nvSpPr>
        <p:spPr>
          <a:xfrm>
            <a:off x="834959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6" name="Oval 575"/>
          <p:cNvSpPr/>
          <p:nvPr/>
        </p:nvSpPr>
        <p:spPr>
          <a:xfrm>
            <a:off x="750705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7" name="Teardrop 3"/>
          <p:cNvSpPr/>
          <p:nvPr/>
        </p:nvSpPr>
        <p:spPr>
          <a:xfrm rot="5400000" flipH="1" flipV="1">
            <a:off x="602118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8" name="Teardrop 3"/>
          <p:cNvSpPr/>
          <p:nvPr/>
        </p:nvSpPr>
        <p:spPr>
          <a:xfrm rot="5400000" flipH="1" flipV="1">
            <a:off x="96594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9" name="Teardrop 3"/>
          <p:cNvSpPr/>
          <p:nvPr/>
        </p:nvSpPr>
        <p:spPr>
          <a:xfrm rot="5400000" flipH="1" flipV="1">
            <a:off x="180848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0" name="Teardrop 3"/>
          <p:cNvSpPr/>
          <p:nvPr/>
        </p:nvSpPr>
        <p:spPr>
          <a:xfrm rot="5400000" flipH="1" flipV="1">
            <a:off x="265102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1" name="Teardrop 3"/>
          <p:cNvSpPr/>
          <p:nvPr/>
        </p:nvSpPr>
        <p:spPr>
          <a:xfrm rot="5400000" flipH="1" flipV="1">
            <a:off x="349356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2" name="Teardrop 3"/>
          <p:cNvSpPr/>
          <p:nvPr/>
        </p:nvSpPr>
        <p:spPr>
          <a:xfrm rot="5400000" flipH="1" flipV="1">
            <a:off x="433610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3" name="Teardrop 3"/>
          <p:cNvSpPr/>
          <p:nvPr/>
        </p:nvSpPr>
        <p:spPr>
          <a:xfrm rot="5400000" flipH="1" flipV="1">
            <a:off x="517864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4" name="Teardrop 3"/>
          <p:cNvSpPr/>
          <p:nvPr/>
        </p:nvSpPr>
        <p:spPr>
          <a:xfrm rot="5400000" flipH="1" flipV="1">
            <a:off x="770626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5" name="Teardrop 3"/>
          <p:cNvSpPr/>
          <p:nvPr/>
        </p:nvSpPr>
        <p:spPr>
          <a:xfrm rot="5400000" flipH="1" flipV="1">
            <a:off x="686372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6" name="Teardrop 3"/>
          <p:cNvSpPr/>
          <p:nvPr/>
        </p:nvSpPr>
        <p:spPr>
          <a:xfrm rot="5400000" flipH="1" flipV="1">
            <a:off x="854880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7" name="Teardrop 3"/>
          <p:cNvSpPr/>
          <p:nvPr/>
        </p:nvSpPr>
        <p:spPr>
          <a:xfrm rot="5400000" flipH="1" flipV="1">
            <a:off x="12340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8" name="Oval 587"/>
          <p:cNvSpPr/>
          <p:nvPr/>
        </p:nvSpPr>
        <p:spPr>
          <a:xfrm>
            <a:off x="708665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9" name="Oval 588"/>
          <p:cNvSpPr/>
          <p:nvPr/>
        </p:nvSpPr>
        <p:spPr>
          <a:xfrm>
            <a:off x="34633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0" name="Oval 589"/>
          <p:cNvSpPr/>
          <p:nvPr/>
        </p:nvSpPr>
        <p:spPr>
          <a:xfrm>
            <a:off x="118887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1" name="Oval 590"/>
          <p:cNvSpPr/>
          <p:nvPr/>
        </p:nvSpPr>
        <p:spPr>
          <a:xfrm>
            <a:off x="203141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2" name="Oval 591"/>
          <p:cNvSpPr/>
          <p:nvPr/>
        </p:nvSpPr>
        <p:spPr>
          <a:xfrm>
            <a:off x="287395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3" name="Oval 592"/>
          <p:cNvSpPr/>
          <p:nvPr/>
        </p:nvSpPr>
        <p:spPr>
          <a:xfrm>
            <a:off x="371649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4" name="Oval 593"/>
          <p:cNvSpPr/>
          <p:nvPr/>
        </p:nvSpPr>
        <p:spPr>
          <a:xfrm>
            <a:off x="455903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5" name="Oval 594"/>
          <p:cNvSpPr/>
          <p:nvPr/>
        </p:nvSpPr>
        <p:spPr>
          <a:xfrm>
            <a:off x="540157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6" name="Oval 595"/>
          <p:cNvSpPr/>
          <p:nvPr/>
        </p:nvSpPr>
        <p:spPr>
          <a:xfrm>
            <a:off x="624411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7" name="Oval 596"/>
          <p:cNvSpPr/>
          <p:nvPr/>
        </p:nvSpPr>
        <p:spPr>
          <a:xfrm>
            <a:off x="877173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8" name="Oval 597"/>
          <p:cNvSpPr/>
          <p:nvPr/>
        </p:nvSpPr>
        <p:spPr>
          <a:xfrm>
            <a:off x="792919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9" name="Teardrop 3"/>
          <p:cNvSpPr/>
          <p:nvPr/>
        </p:nvSpPr>
        <p:spPr>
          <a:xfrm rot="5400000" flipH="1" flipV="1">
            <a:off x="644277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0" name="Teardrop 3"/>
          <p:cNvSpPr/>
          <p:nvPr/>
        </p:nvSpPr>
        <p:spPr>
          <a:xfrm rot="5400000" flipH="1" flipV="1">
            <a:off x="-148774" y="2795083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2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7" y="223846"/>
                </a:cubicBezTo>
                <a:lnTo>
                  <a:pt x="221347" y="232509"/>
                </a:lnTo>
                <a:cubicBezTo>
                  <a:pt x="224390" y="249009"/>
                  <a:pt x="232545" y="264623"/>
                  <a:pt x="245300" y="277378"/>
                </a:cubicBezTo>
                <a:cubicBezTo>
                  <a:pt x="262208" y="294285"/>
                  <a:pt x="284137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6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5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5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1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40" y="207247"/>
                  <a:pt x="61434" y="182497"/>
                  <a:pt x="61434" y="155247"/>
                </a:cubicBezTo>
                <a:cubicBezTo>
                  <a:pt x="61434" y="136673"/>
                  <a:pt x="66408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90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2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5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7" y="0"/>
                </a:lnTo>
                <a:cubicBezTo>
                  <a:pt x="219688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2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9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8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9" y="30964"/>
                  <a:pt x="601147" y="8808"/>
                </a:cubicBezTo>
                <a:lnTo>
                  <a:pt x="515982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5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1" name="Teardrop 3"/>
          <p:cNvSpPr/>
          <p:nvPr/>
        </p:nvSpPr>
        <p:spPr>
          <a:xfrm rot="5400000" flipH="1" flipV="1">
            <a:off x="138753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2" name="Teardrop 3"/>
          <p:cNvSpPr/>
          <p:nvPr/>
        </p:nvSpPr>
        <p:spPr>
          <a:xfrm rot="5400000" flipH="1" flipV="1">
            <a:off x="223007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3" name="Teardrop 3"/>
          <p:cNvSpPr/>
          <p:nvPr/>
        </p:nvSpPr>
        <p:spPr>
          <a:xfrm rot="5400000" flipH="1" flipV="1">
            <a:off x="307261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4" name="Teardrop 3"/>
          <p:cNvSpPr/>
          <p:nvPr/>
        </p:nvSpPr>
        <p:spPr>
          <a:xfrm rot="5400000" flipH="1" flipV="1">
            <a:off x="391515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5" name="Teardrop 3"/>
          <p:cNvSpPr/>
          <p:nvPr/>
        </p:nvSpPr>
        <p:spPr>
          <a:xfrm rot="5400000" flipH="1" flipV="1">
            <a:off x="475769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6" name="Teardrop 3"/>
          <p:cNvSpPr/>
          <p:nvPr/>
        </p:nvSpPr>
        <p:spPr>
          <a:xfrm rot="5400000" flipH="1" flipV="1">
            <a:off x="560023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7" name="Teardrop 3"/>
          <p:cNvSpPr/>
          <p:nvPr/>
        </p:nvSpPr>
        <p:spPr>
          <a:xfrm rot="5400000" flipH="1" flipV="1">
            <a:off x="812785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8" name="Teardrop 3"/>
          <p:cNvSpPr/>
          <p:nvPr/>
        </p:nvSpPr>
        <p:spPr>
          <a:xfrm rot="5400000" flipH="1" flipV="1">
            <a:off x="728531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9" name="Teardrop 3"/>
          <p:cNvSpPr/>
          <p:nvPr/>
        </p:nvSpPr>
        <p:spPr>
          <a:xfrm rot="5400000" flipH="1" flipV="1">
            <a:off x="8812306" y="2865829"/>
            <a:ext cx="489780" cy="173608"/>
          </a:xfrm>
          <a:custGeom>
            <a:avLst/>
            <a:gdLst/>
            <a:ahLst/>
            <a:cxnLst/>
            <a:rect l="l" t="t" r="r" b="b"/>
            <a:pathLst>
              <a:path w="489780" h="173608">
                <a:moveTo>
                  <a:pt x="489780" y="159854"/>
                </a:moveTo>
                <a:lnTo>
                  <a:pt x="485976" y="173608"/>
                </a:lnTo>
                <a:lnTo>
                  <a:pt x="475132" y="173608"/>
                </a:lnTo>
                <a:cubicBezTo>
                  <a:pt x="477585" y="169211"/>
                  <a:pt x="477971" y="164422"/>
                  <a:pt x="477971" y="159544"/>
                </a:cubicBezTo>
                <a:cubicBezTo>
                  <a:pt x="477971" y="135634"/>
                  <a:pt x="468705" y="113887"/>
                  <a:pt x="453384" y="97876"/>
                </a:cubicBezTo>
                <a:lnTo>
                  <a:pt x="377652" y="173608"/>
                </a:lnTo>
                <a:lnTo>
                  <a:pt x="377561" y="173608"/>
                </a:lnTo>
                <a:lnTo>
                  <a:pt x="453339" y="97830"/>
                </a:lnTo>
                <a:cubicBezTo>
                  <a:pt x="437327" y="82509"/>
                  <a:pt x="415581" y="73244"/>
                  <a:pt x="391670" y="73244"/>
                </a:cubicBezTo>
                <a:cubicBezTo>
                  <a:pt x="341652" y="73244"/>
                  <a:pt x="301103" y="113792"/>
                  <a:pt x="301103" y="163811"/>
                </a:cubicBezTo>
                <a:lnTo>
                  <a:pt x="299830" y="173608"/>
                </a:lnTo>
                <a:lnTo>
                  <a:pt x="288634" y="173608"/>
                </a:lnTo>
                <a:cubicBezTo>
                  <a:pt x="289602" y="170367"/>
                  <a:pt x="289617" y="166907"/>
                  <a:pt x="289547" y="163248"/>
                </a:cubicBezTo>
                <a:cubicBezTo>
                  <a:pt x="289547" y="130228"/>
                  <a:pt x="305265" y="100880"/>
                  <a:pt x="329868" y="82592"/>
                </a:cubicBezTo>
                <a:cubicBezTo>
                  <a:pt x="326825" y="66091"/>
                  <a:pt x="318670" y="50477"/>
                  <a:pt x="305914" y="37722"/>
                </a:cubicBezTo>
                <a:cubicBezTo>
                  <a:pt x="289007" y="20815"/>
                  <a:pt x="267078" y="11989"/>
                  <a:pt x="244922" y="11501"/>
                </a:cubicBezTo>
                <a:lnTo>
                  <a:pt x="244922" y="96667"/>
                </a:lnTo>
                <a:lnTo>
                  <a:pt x="244858" y="96667"/>
                </a:lnTo>
                <a:lnTo>
                  <a:pt x="244858" y="11501"/>
                </a:lnTo>
                <a:cubicBezTo>
                  <a:pt x="222703" y="11990"/>
                  <a:pt x="200774" y="20815"/>
                  <a:pt x="183866" y="37722"/>
                </a:cubicBezTo>
                <a:cubicBezTo>
                  <a:pt x="171105" y="50483"/>
                  <a:pt x="162948" y="66105"/>
                  <a:pt x="159939" y="82613"/>
                </a:cubicBezTo>
                <a:cubicBezTo>
                  <a:pt x="184526" y="100902"/>
                  <a:pt x="200233" y="130241"/>
                  <a:pt x="200233" y="163248"/>
                </a:cubicBezTo>
                <a:lnTo>
                  <a:pt x="201368" y="173608"/>
                </a:lnTo>
                <a:lnTo>
                  <a:pt x="189949" y="173608"/>
                </a:lnTo>
                <a:cubicBezTo>
                  <a:pt x="188710" y="170302"/>
                  <a:pt x="188616" y="166986"/>
                  <a:pt x="188677" y="163811"/>
                </a:cubicBezTo>
                <a:cubicBezTo>
                  <a:pt x="188677" y="113792"/>
                  <a:pt x="148129" y="73244"/>
                  <a:pt x="98110" y="73244"/>
                </a:cubicBezTo>
                <a:cubicBezTo>
                  <a:pt x="74200" y="73244"/>
                  <a:pt x="52453" y="82510"/>
                  <a:pt x="36441" y="97831"/>
                </a:cubicBezTo>
                <a:lnTo>
                  <a:pt x="112218" y="173608"/>
                </a:lnTo>
                <a:lnTo>
                  <a:pt x="112128" y="173608"/>
                </a:lnTo>
                <a:lnTo>
                  <a:pt x="36396" y="97876"/>
                </a:lnTo>
                <a:cubicBezTo>
                  <a:pt x="21075" y="113887"/>
                  <a:pt x="11809" y="135634"/>
                  <a:pt x="11809" y="159544"/>
                </a:cubicBezTo>
                <a:lnTo>
                  <a:pt x="14649" y="173608"/>
                </a:lnTo>
                <a:lnTo>
                  <a:pt x="3810" y="173608"/>
                </a:lnTo>
                <a:cubicBezTo>
                  <a:pt x="333" y="169383"/>
                  <a:pt x="0" y="164657"/>
                  <a:pt x="0" y="159854"/>
                </a:cubicBezTo>
                <a:cubicBezTo>
                  <a:pt x="0" y="132604"/>
                  <a:pt x="10706" y="107854"/>
                  <a:pt x="28286" y="89721"/>
                </a:cubicBezTo>
                <a:lnTo>
                  <a:pt x="28286" y="89721"/>
                </a:lnTo>
                <a:cubicBezTo>
                  <a:pt x="46420" y="72140"/>
                  <a:pt x="71170" y="61435"/>
                  <a:pt x="98420" y="61435"/>
                </a:cubicBezTo>
                <a:cubicBezTo>
                  <a:pt x="117023" y="61435"/>
                  <a:pt x="134461" y="66424"/>
                  <a:pt x="149250" y="75515"/>
                </a:cubicBezTo>
                <a:cubicBezTo>
                  <a:pt x="153323" y="58635"/>
                  <a:pt x="162130" y="42758"/>
                  <a:pt x="175297" y="29591"/>
                </a:cubicBezTo>
                <a:cubicBezTo>
                  <a:pt x="194566" y="10322"/>
                  <a:pt x="219636" y="391"/>
                  <a:pt x="244890" y="0"/>
                </a:cubicBezTo>
                <a:lnTo>
                  <a:pt x="244890" y="0"/>
                </a:lnTo>
                <a:cubicBezTo>
                  <a:pt x="270144" y="391"/>
                  <a:pt x="295215" y="10322"/>
                  <a:pt x="314484" y="29591"/>
                </a:cubicBezTo>
                <a:cubicBezTo>
                  <a:pt x="327644" y="42751"/>
                  <a:pt x="336448" y="58618"/>
                  <a:pt x="340604" y="75474"/>
                </a:cubicBezTo>
                <a:cubicBezTo>
                  <a:pt x="355376" y="66408"/>
                  <a:pt x="372787" y="61434"/>
                  <a:pt x="391360" y="61434"/>
                </a:cubicBezTo>
                <a:cubicBezTo>
                  <a:pt x="418611" y="61434"/>
                  <a:pt x="443360" y="72140"/>
                  <a:pt x="461494" y="89721"/>
                </a:cubicBezTo>
                <a:cubicBezTo>
                  <a:pt x="479075" y="107854"/>
                  <a:pt x="489780" y="132604"/>
                  <a:pt x="489780" y="159854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0" name="Teardrop 3"/>
          <p:cNvSpPr/>
          <p:nvPr/>
        </p:nvSpPr>
        <p:spPr>
          <a:xfrm rot="5400000" flipH="1" flipV="1">
            <a:off x="54499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1" name="Oval 610"/>
          <p:cNvSpPr/>
          <p:nvPr/>
        </p:nvSpPr>
        <p:spPr>
          <a:xfrm>
            <a:off x="666451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2" name="Oval 611"/>
          <p:cNvSpPr/>
          <p:nvPr/>
        </p:nvSpPr>
        <p:spPr>
          <a:xfrm>
            <a:off x="76673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3" name="Oval 612"/>
          <p:cNvSpPr/>
          <p:nvPr/>
        </p:nvSpPr>
        <p:spPr>
          <a:xfrm>
            <a:off x="160927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4" name="Oval 613"/>
          <p:cNvSpPr/>
          <p:nvPr/>
        </p:nvSpPr>
        <p:spPr>
          <a:xfrm>
            <a:off x="245181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5" name="Oval 614"/>
          <p:cNvSpPr/>
          <p:nvPr/>
        </p:nvSpPr>
        <p:spPr>
          <a:xfrm>
            <a:off x="329435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6" name="Oval 615"/>
          <p:cNvSpPr/>
          <p:nvPr/>
        </p:nvSpPr>
        <p:spPr>
          <a:xfrm>
            <a:off x="413689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7" name="Oval 616"/>
          <p:cNvSpPr/>
          <p:nvPr/>
        </p:nvSpPr>
        <p:spPr>
          <a:xfrm>
            <a:off x="497943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8" name="Oval 617"/>
          <p:cNvSpPr/>
          <p:nvPr/>
        </p:nvSpPr>
        <p:spPr>
          <a:xfrm>
            <a:off x="582197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9" name="Oval 618"/>
          <p:cNvSpPr/>
          <p:nvPr/>
        </p:nvSpPr>
        <p:spPr>
          <a:xfrm>
            <a:off x="834959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0" name="Oval 619"/>
          <p:cNvSpPr/>
          <p:nvPr/>
        </p:nvSpPr>
        <p:spPr>
          <a:xfrm>
            <a:off x="750705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1" name="Teardrop 3"/>
          <p:cNvSpPr/>
          <p:nvPr/>
        </p:nvSpPr>
        <p:spPr>
          <a:xfrm rot="5400000" flipH="1" flipV="1">
            <a:off x="602118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2" name="Teardrop 3"/>
          <p:cNvSpPr/>
          <p:nvPr/>
        </p:nvSpPr>
        <p:spPr>
          <a:xfrm rot="5400000" flipH="1" flipV="1">
            <a:off x="96594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3" name="Teardrop 3"/>
          <p:cNvSpPr/>
          <p:nvPr/>
        </p:nvSpPr>
        <p:spPr>
          <a:xfrm rot="5400000" flipH="1" flipV="1">
            <a:off x="180848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4" name="Teardrop 3"/>
          <p:cNvSpPr/>
          <p:nvPr/>
        </p:nvSpPr>
        <p:spPr>
          <a:xfrm rot="5400000" flipH="1" flipV="1">
            <a:off x="265102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5" name="Teardrop 3"/>
          <p:cNvSpPr/>
          <p:nvPr/>
        </p:nvSpPr>
        <p:spPr>
          <a:xfrm rot="5400000" flipH="1" flipV="1">
            <a:off x="349356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6" name="Teardrop 3"/>
          <p:cNvSpPr/>
          <p:nvPr/>
        </p:nvSpPr>
        <p:spPr>
          <a:xfrm rot="5400000" flipH="1" flipV="1">
            <a:off x="433610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7" name="Teardrop 3"/>
          <p:cNvSpPr/>
          <p:nvPr/>
        </p:nvSpPr>
        <p:spPr>
          <a:xfrm rot="5400000" flipH="1" flipV="1">
            <a:off x="517864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8" name="Teardrop 3"/>
          <p:cNvSpPr/>
          <p:nvPr/>
        </p:nvSpPr>
        <p:spPr>
          <a:xfrm rot="5400000" flipH="1" flipV="1">
            <a:off x="770626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9" name="Teardrop 3"/>
          <p:cNvSpPr/>
          <p:nvPr/>
        </p:nvSpPr>
        <p:spPr>
          <a:xfrm rot="5400000" flipH="1" flipV="1">
            <a:off x="686372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0" name="Teardrop 3"/>
          <p:cNvSpPr/>
          <p:nvPr/>
        </p:nvSpPr>
        <p:spPr>
          <a:xfrm rot="5400000" flipH="1" flipV="1">
            <a:off x="854880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1" name="Teardrop 3"/>
          <p:cNvSpPr/>
          <p:nvPr/>
        </p:nvSpPr>
        <p:spPr>
          <a:xfrm rot="5400000" flipH="1" flipV="1">
            <a:off x="12340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2" name="Oval 631"/>
          <p:cNvSpPr/>
          <p:nvPr/>
        </p:nvSpPr>
        <p:spPr>
          <a:xfrm>
            <a:off x="708665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3" name="Oval 632"/>
          <p:cNvSpPr/>
          <p:nvPr/>
        </p:nvSpPr>
        <p:spPr>
          <a:xfrm>
            <a:off x="34633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4" name="Oval 633"/>
          <p:cNvSpPr/>
          <p:nvPr/>
        </p:nvSpPr>
        <p:spPr>
          <a:xfrm>
            <a:off x="118887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5" name="Oval 634"/>
          <p:cNvSpPr/>
          <p:nvPr/>
        </p:nvSpPr>
        <p:spPr>
          <a:xfrm>
            <a:off x="203141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6" name="Oval 635"/>
          <p:cNvSpPr/>
          <p:nvPr/>
        </p:nvSpPr>
        <p:spPr>
          <a:xfrm>
            <a:off x="287395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7" name="Oval 636"/>
          <p:cNvSpPr/>
          <p:nvPr/>
        </p:nvSpPr>
        <p:spPr>
          <a:xfrm>
            <a:off x="371649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8" name="Oval 637"/>
          <p:cNvSpPr/>
          <p:nvPr/>
        </p:nvSpPr>
        <p:spPr>
          <a:xfrm>
            <a:off x="455903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9" name="Oval 638"/>
          <p:cNvSpPr/>
          <p:nvPr/>
        </p:nvSpPr>
        <p:spPr>
          <a:xfrm>
            <a:off x="540157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0" name="Oval 639"/>
          <p:cNvSpPr/>
          <p:nvPr/>
        </p:nvSpPr>
        <p:spPr>
          <a:xfrm>
            <a:off x="624411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1" name="Oval 640"/>
          <p:cNvSpPr/>
          <p:nvPr/>
        </p:nvSpPr>
        <p:spPr>
          <a:xfrm>
            <a:off x="877173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2" name="Oval 641"/>
          <p:cNvSpPr/>
          <p:nvPr/>
        </p:nvSpPr>
        <p:spPr>
          <a:xfrm>
            <a:off x="792919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3" name="Teardrop 3"/>
          <p:cNvSpPr/>
          <p:nvPr/>
        </p:nvSpPr>
        <p:spPr>
          <a:xfrm rot="5400000" flipH="1" flipV="1">
            <a:off x="644277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4" name="Teardrop 3"/>
          <p:cNvSpPr/>
          <p:nvPr/>
        </p:nvSpPr>
        <p:spPr>
          <a:xfrm rot="5400000" flipH="1" flipV="1">
            <a:off x="-148774" y="3639262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2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7" y="223846"/>
                </a:cubicBezTo>
                <a:lnTo>
                  <a:pt x="221347" y="232509"/>
                </a:lnTo>
                <a:cubicBezTo>
                  <a:pt x="224390" y="249009"/>
                  <a:pt x="232545" y="264623"/>
                  <a:pt x="245300" y="277378"/>
                </a:cubicBezTo>
                <a:cubicBezTo>
                  <a:pt x="262208" y="294285"/>
                  <a:pt x="284137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6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5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5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1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40" y="207247"/>
                  <a:pt x="61434" y="182497"/>
                  <a:pt x="61434" y="155247"/>
                </a:cubicBezTo>
                <a:cubicBezTo>
                  <a:pt x="61434" y="136673"/>
                  <a:pt x="66408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90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2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5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7" y="0"/>
                </a:lnTo>
                <a:cubicBezTo>
                  <a:pt x="219688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2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9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8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9" y="30964"/>
                  <a:pt x="601147" y="8808"/>
                </a:cubicBezTo>
                <a:lnTo>
                  <a:pt x="515982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5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5" name="Teardrop 3"/>
          <p:cNvSpPr/>
          <p:nvPr/>
        </p:nvSpPr>
        <p:spPr>
          <a:xfrm rot="5400000" flipH="1" flipV="1">
            <a:off x="138753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6" name="Teardrop 3"/>
          <p:cNvSpPr/>
          <p:nvPr/>
        </p:nvSpPr>
        <p:spPr>
          <a:xfrm rot="5400000" flipH="1" flipV="1">
            <a:off x="223007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7" name="Teardrop 3"/>
          <p:cNvSpPr/>
          <p:nvPr/>
        </p:nvSpPr>
        <p:spPr>
          <a:xfrm rot="5400000" flipH="1" flipV="1">
            <a:off x="307261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8" name="Teardrop 3"/>
          <p:cNvSpPr/>
          <p:nvPr/>
        </p:nvSpPr>
        <p:spPr>
          <a:xfrm rot="5400000" flipH="1" flipV="1">
            <a:off x="391515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9" name="Teardrop 3"/>
          <p:cNvSpPr/>
          <p:nvPr/>
        </p:nvSpPr>
        <p:spPr>
          <a:xfrm rot="5400000" flipH="1" flipV="1">
            <a:off x="475769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0" name="Teardrop 3"/>
          <p:cNvSpPr/>
          <p:nvPr/>
        </p:nvSpPr>
        <p:spPr>
          <a:xfrm rot="5400000" flipH="1" flipV="1">
            <a:off x="560023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1" name="Teardrop 3"/>
          <p:cNvSpPr/>
          <p:nvPr/>
        </p:nvSpPr>
        <p:spPr>
          <a:xfrm rot="5400000" flipH="1" flipV="1">
            <a:off x="812785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2" name="Teardrop 3"/>
          <p:cNvSpPr/>
          <p:nvPr/>
        </p:nvSpPr>
        <p:spPr>
          <a:xfrm rot="5400000" flipH="1" flipV="1">
            <a:off x="728531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3" name="Teardrop 3"/>
          <p:cNvSpPr/>
          <p:nvPr/>
        </p:nvSpPr>
        <p:spPr>
          <a:xfrm rot="5400000" flipH="1" flipV="1">
            <a:off x="8812306" y="3710008"/>
            <a:ext cx="489780" cy="173608"/>
          </a:xfrm>
          <a:custGeom>
            <a:avLst/>
            <a:gdLst/>
            <a:ahLst/>
            <a:cxnLst/>
            <a:rect l="l" t="t" r="r" b="b"/>
            <a:pathLst>
              <a:path w="489780" h="173608">
                <a:moveTo>
                  <a:pt x="489780" y="159854"/>
                </a:moveTo>
                <a:lnTo>
                  <a:pt x="485976" y="173608"/>
                </a:lnTo>
                <a:lnTo>
                  <a:pt x="475132" y="173608"/>
                </a:lnTo>
                <a:cubicBezTo>
                  <a:pt x="477585" y="169211"/>
                  <a:pt x="477971" y="164422"/>
                  <a:pt x="477971" y="159544"/>
                </a:cubicBezTo>
                <a:cubicBezTo>
                  <a:pt x="477971" y="135634"/>
                  <a:pt x="468705" y="113887"/>
                  <a:pt x="453384" y="97876"/>
                </a:cubicBezTo>
                <a:lnTo>
                  <a:pt x="377652" y="173608"/>
                </a:lnTo>
                <a:lnTo>
                  <a:pt x="377561" y="173608"/>
                </a:lnTo>
                <a:lnTo>
                  <a:pt x="453339" y="97830"/>
                </a:lnTo>
                <a:cubicBezTo>
                  <a:pt x="437327" y="82509"/>
                  <a:pt x="415581" y="73244"/>
                  <a:pt x="391670" y="73244"/>
                </a:cubicBezTo>
                <a:cubicBezTo>
                  <a:pt x="341652" y="73244"/>
                  <a:pt x="301103" y="113792"/>
                  <a:pt x="301103" y="163811"/>
                </a:cubicBezTo>
                <a:lnTo>
                  <a:pt x="299830" y="173608"/>
                </a:lnTo>
                <a:lnTo>
                  <a:pt x="288634" y="173608"/>
                </a:lnTo>
                <a:cubicBezTo>
                  <a:pt x="289602" y="170367"/>
                  <a:pt x="289617" y="166907"/>
                  <a:pt x="289547" y="163248"/>
                </a:cubicBezTo>
                <a:cubicBezTo>
                  <a:pt x="289547" y="130228"/>
                  <a:pt x="305265" y="100880"/>
                  <a:pt x="329868" y="82592"/>
                </a:cubicBezTo>
                <a:cubicBezTo>
                  <a:pt x="326825" y="66091"/>
                  <a:pt x="318670" y="50477"/>
                  <a:pt x="305914" y="37722"/>
                </a:cubicBezTo>
                <a:cubicBezTo>
                  <a:pt x="289007" y="20815"/>
                  <a:pt x="267078" y="11989"/>
                  <a:pt x="244922" y="11501"/>
                </a:cubicBezTo>
                <a:lnTo>
                  <a:pt x="244922" y="96667"/>
                </a:lnTo>
                <a:lnTo>
                  <a:pt x="244858" y="96667"/>
                </a:lnTo>
                <a:lnTo>
                  <a:pt x="244858" y="11501"/>
                </a:lnTo>
                <a:cubicBezTo>
                  <a:pt x="222703" y="11990"/>
                  <a:pt x="200774" y="20815"/>
                  <a:pt x="183866" y="37722"/>
                </a:cubicBezTo>
                <a:cubicBezTo>
                  <a:pt x="171105" y="50483"/>
                  <a:pt x="162948" y="66105"/>
                  <a:pt x="159939" y="82613"/>
                </a:cubicBezTo>
                <a:cubicBezTo>
                  <a:pt x="184526" y="100902"/>
                  <a:pt x="200233" y="130241"/>
                  <a:pt x="200233" y="163248"/>
                </a:cubicBezTo>
                <a:lnTo>
                  <a:pt x="201368" y="173608"/>
                </a:lnTo>
                <a:lnTo>
                  <a:pt x="189949" y="173608"/>
                </a:lnTo>
                <a:cubicBezTo>
                  <a:pt x="188710" y="170302"/>
                  <a:pt x="188616" y="166986"/>
                  <a:pt x="188677" y="163811"/>
                </a:cubicBezTo>
                <a:cubicBezTo>
                  <a:pt x="188677" y="113792"/>
                  <a:pt x="148129" y="73244"/>
                  <a:pt x="98110" y="73244"/>
                </a:cubicBezTo>
                <a:cubicBezTo>
                  <a:pt x="74200" y="73244"/>
                  <a:pt x="52453" y="82510"/>
                  <a:pt x="36441" y="97831"/>
                </a:cubicBezTo>
                <a:lnTo>
                  <a:pt x="112218" y="173608"/>
                </a:lnTo>
                <a:lnTo>
                  <a:pt x="112128" y="173608"/>
                </a:lnTo>
                <a:lnTo>
                  <a:pt x="36396" y="97876"/>
                </a:lnTo>
                <a:cubicBezTo>
                  <a:pt x="21075" y="113887"/>
                  <a:pt x="11809" y="135634"/>
                  <a:pt x="11809" y="159544"/>
                </a:cubicBezTo>
                <a:lnTo>
                  <a:pt x="14649" y="173608"/>
                </a:lnTo>
                <a:lnTo>
                  <a:pt x="3810" y="173608"/>
                </a:lnTo>
                <a:cubicBezTo>
                  <a:pt x="333" y="169383"/>
                  <a:pt x="0" y="164657"/>
                  <a:pt x="0" y="159854"/>
                </a:cubicBezTo>
                <a:cubicBezTo>
                  <a:pt x="0" y="132604"/>
                  <a:pt x="10706" y="107854"/>
                  <a:pt x="28286" y="89721"/>
                </a:cubicBezTo>
                <a:lnTo>
                  <a:pt x="28286" y="89721"/>
                </a:lnTo>
                <a:cubicBezTo>
                  <a:pt x="46420" y="72140"/>
                  <a:pt x="71170" y="61435"/>
                  <a:pt x="98420" y="61435"/>
                </a:cubicBezTo>
                <a:cubicBezTo>
                  <a:pt x="117023" y="61435"/>
                  <a:pt x="134461" y="66424"/>
                  <a:pt x="149250" y="75515"/>
                </a:cubicBezTo>
                <a:cubicBezTo>
                  <a:pt x="153323" y="58635"/>
                  <a:pt x="162130" y="42758"/>
                  <a:pt x="175297" y="29591"/>
                </a:cubicBezTo>
                <a:cubicBezTo>
                  <a:pt x="194566" y="10322"/>
                  <a:pt x="219636" y="391"/>
                  <a:pt x="244890" y="0"/>
                </a:cubicBezTo>
                <a:lnTo>
                  <a:pt x="244890" y="0"/>
                </a:lnTo>
                <a:cubicBezTo>
                  <a:pt x="270144" y="391"/>
                  <a:pt x="295215" y="10322"/>
                  <a:pt x="314484" y="29591"/>
                </a:cubicBezTo>
                <a:cubicBezTo>
                  <a:pt x="327644" y="42751"/>
                  <a:pt x="336448" y="58618"/>
                  <a:pt x="340604" y="75474"/>
                </a:cubicBezTo>
                <a:cubicBezTo>
                  <a:pt x="355376" y="66408"/>
                  <a:pt x="372787" y="61434"/>
                  <a:pt x="391360" y="61434"/>
                </a:cubicBezTo>
                <a:cubicBezTo>
                  <a:pt x="418611" y="61434"/>
                  <a:pt x="443360" y="72140"/>
                  <a:pt x="461494" y="89721"/>
                </a:cubicBezTo>
                <a:cubicBezTo>
                  <a:pt x="479075" y="107854"/>
                  <a:pt x="489780" y="132604"/>
                  <a:pt x="489780" y="159854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4" name="Teardrop 3"/>
          <p:cNvSpPr/>
          <p:nvPr/>
        </p:nvSpPr>
        <p:spPr>
          <a:xfrm rot="5400000" flipH="1" flipV="1">
            <a:off x="54499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5" name="Oval 654"/>
          <p:cNvSpPr/>
          <p:nvPr/>
        </p:nvSpPr>
        <p:spPr>
          <a:xfrm>
            <a:off x="666451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6" name="Oval 655"/>
          <p:cNvSpPr/>
          <p:nvPr/>
        </p:nvSpPr>
        <p:spPr>
          <a:xfrm>
            <a:off x="76673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7" name="Oval 656"/>
          <p:cNvSpPr/>
          <p:nvPr/>
        </p:nvSpPr>
        <p:spPr>
          <a:xfrm>
            <a:off x="160927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8" name="Oval 657"/>
          <p:cNvSpPr/>
          <p:nvPr/>
        </p:nvSpPr>
        <p:spPr>
          <a:xfrm>
            <a:off x="245181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9" name="Oval 658"/>
          <p:cNvSpPr/>
          <p:nvPr/>
        </p:nvSpPr>
        <p:spPr>
          <a:xfrm>
            <a:off x="329435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0" name="Oval 659"/>
          <p:cNvSpPr/>
          <p:nvPr/>
        </p:nvSpPr>
        <p:spPr>
          <a:xfrm>
            <a:off x="413689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1" name="Oval 660"/>
          <p:cNvSpPr/>
          <p:nvPr/>
        </p:nvSpPr>
        <p:spPr>
          <a:xfrm>
            <a:off x="497943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2" name="Oval 661"/>
          <p:cNvSpPr/>
          <p:nvPr/>
        </p:nvSpPr>
        <p:spPr>
          <a:xfrm>
            <a:off x="582197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3" name="Oval 662"/>
          <p:cNvSpPr/>
          <p:nvPr/>
        </p:nvSpPr>
        <p:spPr>
          <a:xfrm>
            <a:off x="834959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4" name="Oval 663"/>
          <p:cNvSpPr/>
          <p:nvPr/>
        </p:nvSpPr>
        <p:spPr>
          <a:xfrm>
            <a:off x="750705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5" name="Teardrop 3"/>
          <p:cNvSpPr/>
          <p:nvPr/>
        </p:nvSpPr>
        <p:spPr>
          <a:xfrm rot="5400000" flipH="1" flipV="1">
            <a:off x="602118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6" name="Teardrop 3"/>
          <p:cNvSpPr/>
          <p:nvPr/>
        </p:nvSpPr>
        <p:spPr>
          <a:xfrm rot="5400000" flipH="1" flipV="1">
            <a:off x="96594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7" name="Teardrop 3"/>
          <p:cNvSpPr/>
          <p:nvPr/>
        </p:nvSpPr>
        <p:spPr>
          <a:xfrm rot="5400000" flipH="1" flipV="1">
            <a:off x="180848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8" name="Teardrop 3"/>
          <p:cNvSpPr/>
          <p:nvPr/>
        </p:nvSpPr>
        <p:spPr>
          <a:xfrm rot="5400000" flipH="1" flipV="1">
            <a:off x="265102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9" name="Teardrop 3"/>
          <p:cNvSpPr/>
          <p:nvPr/>
        </p:nvSpPr>
        <p:spPr>
          <a:xfrm rot="5400000" flipH="1" flipV="1">
            <a:off x="349356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0" name="Teardrop 3"/>
          <p:cNvSpPr/>
          <p:nvPr/>
        </p:nvSpPr>
        <p:spPr>
          <a:xfrm rot="5400000" flipH="1" flipV="1">
            <a:off x="433610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1" name="Teardrop 3"/>
          <p:cNvSpPr/>
          <p:nvPr/>
        </p:nvSpPr>
        <p:spPr>
          <a:xfrm rot="5400000" flipH="1" flipV="1">
            <a:off x="517864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2" name="Teardrop 3"/>
          <p:cNvSpPr/>
          <p:nvPr/>
        </p:nvSpPr>
        <p:spPr>
          <a:xfrm rot="5400000" flipH="1" flipV="1">
            <a:off x="770626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3" name="Teardrop 3"/>
          <p:cNvSpPr/>
          <p:nvPr/>
        </p:nvSpPr>
        <p:spPr>
          <a:xfrm rot="5400000" flipH="1" flipV="1">
            <a:off x="686372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4" name="Teardrop 3"/>
          <p:cNvSpPr/>
          <p:nvPr/>
        </p:nvSpPr>
        <p:spPr>
          <a:xfrm rot="5400000" flipH="1" flipV="1">
            <a:off x="854880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5" name="Teardrop 3"/>
          <p:cNvSpPr/>
          <p:nvPr/>
        </p:nvSpPr>
        <p:spPr>
          <a:xfrm rot="5400000" flipH="1" flipV="1">
            <a:off x="12340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6" name="Oval 675"/>
          <p:cNvSpPr/>
          <p:nvPr/>
        </p:nvSpPr>
        <p:spPr>
          <a:xfrm>
            <a:off x="708665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7" name="Oval 676"/>
          <p:cNvSpPr/>
          <p:nvPr/>
        </p:nvSpPr>
        <p:spPr>
          <a:xfrm>
            <a:off x="34633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8" name="Oval 677"/>
          <p:cNvSpPr/>
          <p:nvPr/>
        </p:nvSpPr>
        <p:spPr>
          <a:xfrm>
            <a:off x="118887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9" name="Oval 678"/>
          <p:cNvSpPr/>
          <p:nvPr/>
        </p:nvSpPr>
        <p:spPr>
          <a:xfrm>
            <a:off x="203141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0" name="Oval 679"/>
          <p:cNvSpPr/>
          <p:nvPr/>
        </p:nvSpPr>
        <p:spPr>
          <a:xfrm>
            <a:off x="287395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1" name="Oval 680"/>
          <p:cNvSpPr/>
          <p:nvPr/>
        </p:nvSpPr>
        <p:spPr>
          <a:xfrm>
            <a:off x="371649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2" name="Oval 681"/>
          <p:cNvSpPr/>
          <p:nvPr/>
        </p:nvSpPr>
        <p:spPr>
          <a:xfrm>
            <a:off x="455903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3" name="Oval 682"/>
          <p:cNvSpPr/>
          <p:nvPr/>
        </p:nvSpPr>
        <p:spPr>
          <a:xfrm>
            <a:off x="540157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4" name="Oval 683"/>
          <p:cNvSpPr/>
          <p:nvPr/>
        </p:nvSpPr>
        <p:spPr>
          <a:xfrm>
            <a:off x="624411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5" name="Oval 684"/>
          <p:cNvSpPr/>
          <p:nvPr/>
        </p:nvSpPr>
        <p:spPr>
          <a:xfrm>
            <a:off x="877173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6" name="Oval 685"/>
          <p:cNvSpPr/>
          <p:nvPr/>
        </p:nvSpPr>
        <p:spPr>
          <a:xfrm>
            <a:off x="792919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7" name="Teardrop 3"/>
          <p:cNvSpPr/>
          <p:nvPr/>
        </p:nvSpPr>
        <p:spPr>
          <a:xfrm rot="5400000" flipH="1" flipV="1">
            <a:off x="663614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3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3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7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8" name="Teardrop 3"/>
          <p:cNvSpPr/>
          <p:nvPr/>
        </p:nvSpPr>
        <p:spPr>
          <a:xfrm rot="5400000" flipH="1" flipV="1">
            <a:off x="22905" y="4316257"/>
            <a:ext cx="232840" cy="278649"/>
          </a:xfrm>
          <a:custGeom>
            <a:avLst/>
            <a:gdLst/>
            <a:ahLst/>
            <a:cxnLst/>
            <a:rect l="l" t="t" r="r" b="b"/>
            <a:pathLst>
              <a:path w="232840" h="278649">
                <a:moveTo>
                  <a:pt x="232840" y="8776"/>
                </a:moveTo>
                <a:cubicBezTo>
                  <a:pt x="232449" y="34030"/>
                  <a:pt x="222519" y="59101"/>
                  <a:pt x="203250" y="78369"/>
                </a:cubicBezTo>
                <a:cubicBezTo>
                  <a:pt x="190082" y="91537"/>
                  <a:pt x="174206" y="100343"/>
                  <a:pt x="157326" y="104416"/>
                </a:cubicBezTo>
                <a:cubicBezTo>
                  <a:pt x="166417" y="119205"/>
                  <a:pt x="171406" y="136643"/>
                  <a:pt x="171406" y="155247"/>
                </a:cubicBezTo>
                <a:cubicBezTo>
                  <a:pt x="171406" y="182497"/>
                  <a:pt x="160701" y="207247"/>
                  <a:pt x="143120" y="225380"/>
                </a:cubicBezTo>
                <a:cubicBezTo>
                  <a:pt x="124986" y="242961"/>
                  <a:pt x="100237" y="253667"/>
                  <a:pt x="72986" y="253667"/>
                </a:cubicBezTo>
                <a:cubicBezTo>
                  <a:pt x="54383" y="253667"/>
                  <a:pt x="36945" y="248677"/>
                  <a:pt x="22156" y="239586"/>
                </a:cubicBezTo>
                <a:lnTo>
                  <a:pt x="0" y="278649"/>
                </a:lnTo>
                <a:lnTo>
                  <a:pt x="0" y="260595"/>
                </a:lnTo>
                <a:cubicBezTo>
                  <a:pt x="5973" y="252057"/>
                  <a:pt x="9654" y="242433"/>
                  <a:pt x="11467" y="232488"/>
                </a:cubicBezTo>
                <a:lnTo>
                  <a:pt x="0" y="218900"/>
                </a:lnTo>
                <a:lnTo>
                  <a:pt x="0" y="201603"/>
                </a:lnTo>
                <a:cubicBezTo>
                  <a:pt x="14950" y="226291"/>
                  <a:pt x="42305" y="241857"/>
                  <a:pt x="73296" y="241857"/>
                </a:cubicBezTo>
                <a:cubicBezTo>
                  <a:pt x="97207" y="241857"/>
                  <a:pt x="118953" y="232592"/>
                  <a:pt x="134965" y="217271"/>
                </a:cubicBezTo>
                <a:lnTo>
                  <a:pt x="0" y="82306"/>
                </a:lnTo>
                <a:lnTo>
                  <a:pt x="0" y="82216"/>
                </a:lnTo>
                <a:lnTo>
                  <a:pt x="135010" y="217225"/>
                </a:lnTo>
                <a:cubicBezTo>
                  <a:pt x="150331" y="201213"/>
                  <a:pt x="159597" y="179467"/>
                  <a:pt x="159597" y="155556"/>
                </a:cubicBezTo>
                <a:cubicBezTo>
                  <a:pt x="159597" y="105538"/>
                  <a:pt x="119048" y="64989"/>
                  <a:pt x="69030" y="64989"/>
                </a:cubicBezTo>
                <a:cubicBezTo>
                  <a:pt x="49952" y="65355"/>
                  <a:pt x="25806" y="60121"/>
                  <a:pt x="12948" y="46961"/>
                </a:cubicBezTo>
                <a:lnTo>
                  <a:pt x="0" y="66032"/>
                </a:lnTo>
                <a:lnTo>
                  <a:pt x="0" y="46474"/>
                </a:lnTo>
                <a:cubicBezTo>
                  <a:pt x="9193" y="32573"/>
                  <a:pt x="11853" y="16060"/>
                  <a:pt x="9334" y="0"/>
                </a:cubicBezTo>
                <a:lnTo>
                  <a:pt x="17529" y="0"/>
                </a:lnTo>
                <a:cubicBezTo>
                  <a:pt x="21671" y="11094"/>
                  <a:pt x="20740" y="22668"/>
                  <a:pt x="17673" y="33790"/>
                </a:cubicBezTo>
                <a:cubicBezTo>
                  <a:pt x="27631" y="50142"/>
                  <a:pt x="43609" y="53932"/>
                  <a:pt x="69593" y="53433"/>
                </a:cubicBezTo>
                <a:cubicBezTo>
                  <a:pt x="102600" y="53434"/>
                  <a:pt x="131938" y="69140"/>
                  <a:pt x="150227" y="93727"/>
                </a:cubicBezTo>
                <a:cubicBezTo>
                  <a:pt x="166735" y="90718"/>
                  <a:pt x="182357" y="82561"/>
                  <a:pt x="195118" y="69800"/>
                </a:cubicBezTo>
                <a:cubicBezTo>
                  <a:pt x="212026" y="52893"/>
                  <a:pt x="220851" y="30964"/>
                  <a:pt x="221339" y="8808"/>
                </a:cubicBezTo>
                <a:lnTo>
                  <a:pt x="136174" y="8808"/>
                </a:lnTo>
                <a:lnTo>
                  <a:pt x="136173" y="8744"/>
                </a:lnTo>
                <a:lnTo>
                  <a:pt x="221340" y="8744"/>
                </a:lnTo>
                <a:lnTo>
                  <a:pt x="219467" y="0"/>
                </a:lnTo>
                <a:lnTo>
                  <a:pt x="231012" y="0"/>
                </a:lnTo>
                <a:cubicBezTo>
                  <a:pt x="232616" y="2826"/>
                  <a:pt x="232794" y="5800"/>
                  <a:pt x="232840" y="8776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9" name="Teardrop 3"/>
          <p:cNvSpPr/>
          <p:nvPr/>
        </p:nvSpPr>
        <p:spPr>
          <a:xfrm rot="5400000" flipH="1" flipV="1">
            <a:off x="158090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7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3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5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0" name="Teardrop 3"/>
          <p:cNvSpPr/>
          <p:nvPr/>
        </p:nvSpPr>
        <p:spPr>
          <a:xfrm rot="5400000" flipH="1" flipV="1">
            <a:off x="242344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1" name="Teardrop 3"/>
          <p:cNvSpPr/>
          <p:nvPr/>
        </p:nvSpPr>
        <p:spPr>
          <a:xfrm rot="5400000" flipH="1" flipV="1">
            <a:off x="326598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2" name="Teardrop 3"/>
          <p:cNvSpPr/>
          <p:nvPr/>
        </p:nvSpPr>
        <p:spPr>
          <a:xfrm rot="5400000" flipH="1" flipV="1">
            <a:off x="410852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2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6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3" name="Teardrop 3"/>
          <p:cNvSpPr/>
          <p:nvPr/>
        </p:nvSpPr>
        <p:spPr>
          <a:xfrm rot="5400000" flipH="1" flipV="1">
            <a:off x="495106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3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3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7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4" name="Teardrop 3"/>
          <p:cNvSpPr/>
          <p:nvPr/>
        </p:nvSpPr>
        <p:spPr>
          <a:xfrm rot="5400000" flipH="1" flipV="1">
            <a:off x="579360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3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3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7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5" name="Teardrop 3"/>
          <p:cNvSpPr/>
          <p:nvPr/>
        </p:nvSpPr>
        <p:spPr>
          <a:xfrm rot="5400000" flipH="1" flipV="1">
            <a:off x="832122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2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6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5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09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6" name="Teardrop 3"/>
          <p:cNvSpPr/>
          <p:nvPr/>
        </p:nvSpPr>
        <p:spPr>
          <a:xfrm rot="5400000" flipH="1" flipV="1">
            <a:off x="747868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3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3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6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7" name="Teardrop 3"/>
          <p:cNvSpPr/>
          <p:nvPr/>
        </p:nvSpPr>
        <p:spPr>
          <a:xfrm rot="5400000" flipH="1" flipV="1">
            <a:off x="8991444" y="4419445"/>
            <a:ext cx="171406" cy="133705"/>
          </a:xfrm>
          <a:custGeom>
            <a:avLst/>
            <a:gdLst/>
            <a:ahLst/>
            <a:cxnLst/>
            <a:rect l="l" t="t" r="r" b="b"/>
            <a:pathLst>
              <a:path w="171406" h="133705">
                <a:moveTo>
                  <a:pt x="171406" y="123429"/>
                </a:moveTo>
                <a:lnTo>
                  <a:pt x="168564" y="133705"/>
                </a:lnTo>
                <a:lnTo>
                  <a:pt x="157460" y="133705"/>
                </a:lnTo>
                <a:cubicBezTo>
                  <a:pt x="159382" y="130353"/>
                  <a:pt x="159597" y="126761"/>
                  <a:pt x="159597" y="123119"/>
                </a:cubicBezTo>
                <a:cubicBezTo>
                  <a:pt x="159597" y="99209"/>
                  <a:pt x="150331" y="77462"/>
                  <a:pt x="135010" y="61451"/>
                </a:cubicBezTo>
                <a:lnTo>
                  <a:pt x="62756" y="133705"/>
                </a:lnTo>
                <a:lnTo>
                  <a:pt x="62665" y="133705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6"/>
                  <a:pt x="5972" y="26608"/>
                  <a:pt x="0" y="18073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09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cubicBezTo>
                  <a:pt x="160701" y="71429"/>
                  <a:pt x="171406" y="96179"/>
                  <a:pt x="171406" y="12342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8" name="Teardrop 3"/>
          <p:cNvSpPr/>
          <p:nvPr/>
        </p:nvSpPr>
        <p:spPr>
          <a:xfrm rot="5400000" flipH="1" flipV="1">
            <a:off x="733383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3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8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09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9" name="Oval 1651"/>
          <p:cNvSpPr/>
          <p:nvPr/>
        </p:nvSpPr>
        <p:spPr>
          <a:xfrm>
            <a:off x="812619" y="4561319"/>
            <a:ext cx="7660836" cy="10682"/>
          </a:xfrm>
          <a:custGeom>
            <a:avLst/>
            <a:gdLst/>
            <a:ahLst/>
            <a:cxnLst/>
            <a:rect l="l" t="t" r="r" b="b"/>
            <a:pathLst>
              <a:path w="7660836" h="10682">
                <a:moveTo>
                  <a:pt x="7621848" y="0"/>
                </a:moveTo>
                <a:cubicBezTo>
                  <a:pt x="7636106" y="0"/>
                  <a:pt x="7649543" y="3516"/>
                  <a:pt x="7660836" y="10682"/>
                </a:cubicBezTo>
                <a:lnTo>
                  <a:pt x="7582860" y="10682"/>
                </a:lnTo>
                <a:cubicBezTo>
                  <a:pt x="7594153" y="3516"/>
                  <a:pt x="7607590" y="0"/>
                  <a:pt x="7621848" y="0"/>
                </a:cubicBezTo>
                <a:close/>
                <a:moveTo>
                  <a:pt x="6779308" y="0"/>
                </a:moveTo>
                <a:cubicBezTo>
                  <a:pt x="6793566" y="0"/>
                  <a:pt x="6807003" y="3516"/>
                  <a:pt x="6818296" y="10682"/>
                </a:cubicBezTo>
                <a:lnTo>
                  <a:pt x="6740320" y="10682"/>
                </a:lnTo>
                <a:cubicBezTo>
                  <a:pt x="6751613" y="3516"/>
                  <a:pt x="6765050" y="0"/>
                  <a:pt x="6779308" y="0"/>
                </a:cubicBezTo>
                <a:close/>
                <a:moveTo>
                  <a:pt x="5936768" y="0"/>
                </a:moveTo>
                <a:cubicBezTo>
                  <a:pt x="5951026" y="0"/>
                  <a:pt x="5964463" y="3516"/>
                  <a:pt x="5975757" y="10682"/>
                </a:cubicBezTo>
                <a:lnTo>
                  <a:pt x="5897780" y="10682"/>
                </a:lnTo>
                <a:cubicBezTo>
                  <a:pt x="5909073" y="3516"/>
                  <a:pt x="5922510" y="0"/>
                  <a:pt x="5936768" y="0"/>
                </a:cubicBezTo>
                <a:close/>
                <a:moveTo>
                  <a:pt x="5094228" y="0"/>
                </a:moveTo>
                <a:cubicBezTo>
                  <a:pt x="5108486" y="0"/>
                  <a:pt x="5121923" y="3516"/>
                  <a:pt x="5133217" y="10682"/>
                </a:cubicBezTo>
                <a:lnTo>
                  <a:pt x="5055240" y="10682"/>
                </a:lnTo>
                <a:cubicBezTo>
                  <a:pt x="5066533" y="3516"/>
                  <a:pt x="5079970" y="0"/>
                  <a:pt x="5094228" y="0"/>
                </a:cubicBezTo>
                <a:close/>
                <a:moveTo>
                  <a:pt x="4251688" y="0"/>
                </a:moveTo>
                <a:cubicBezTo>
                  <a:pt x="4265946" y="0"/>
                  <a:pt x="4279383" y="3516"/>
                  <a:pt x="4290676" y="10682"/>
                </a:cubicBezTo>
                <a:lnTo>
                  <a:pt x="4212700" y="10682"/>
                </a:lnTo>
                <a:cubicBezTo>
                  <a:pt x="4223993" y="3516"/>
                  <a:pt x="4237430" y="0"/>
                  <a:pt x="4251688" y="0"/>
                </a:cubicBezTo>
                <a:close/>
                <a:moveTo>
                  <a:pt x="3409148" y="0"/>
                </a:moveTo>
                <a:cubicBezTo>
                  <a:pt x="3423406" y="0"/>
                  <a:pt x="3436843" y="3516"/>
                  <a:pt x="3448136" y="10682"/>
                </a:cubicBezTo>
                <a:lnTo>
                  <a:pt x="3370160" y="10682"/>
                </a:lnTo>
                <a:cubicBezTo>
                  <a:pt x="3381453" y="3516"/>
                  <a:pt x="3394890" y="0"/>
                  <a:pt x="3409148" y="0"/>
                </a:cubicBezTo>
                <a:close/>
                <a:moveTo>
                  <a:pt x="2566608" y="0"/>
                </a:moveTo>
                <a:cubicBezTo>
                  <a:pt x="2580866" y="0"/>
                  <a:pt x="2594303" y="3516"/>
                  <a:pt x="2605596" y="10682"/>
                </a:cubicBezTo>
                <a:lnTo>
                  <a:pt x="2527620" y="10682"/>
                </a:lnTo>
                <a:cubicBezTo>
                  <a:pt x="2538913" y="3516"/>
                  <a:pt x="2552350" y="0"/>
                  <a:pt x="2566608" y="0"/>
                </a:cubicBezTo>
                <a:close/>
                <a:moveTo>
                  <a:pt x="1724068" y="0"/>
                </a:moveTo>
                <a:cubicBezTo>
                  <a:pt x="1738326" y="0"/>
                  <a:pt x="1751763" y="3516"/>
                  <a:pt x="1763056" y="10682"/>
                </a:cubicBezTo>
                <a:lnTo>
                  <a:pt x="1685080" y="10682"/>
                </a:lnTo>
                <a:cubicBezTo>
                  <a:pt x="1696373" y="3516"/>
                  <a:pt x="1709810" y="0"/>
                  <a:pt x="1724068" y="0"/>
                </a:cubicBezTo>
                <a:close/>
                <a:moveTo>
                  <a:pt x="881528" y="0"/>
                </a:moveTo>
                <a:cubicBezTo>
                  <a:pt x="895786" y="0"/>
                  <a:pt x="909223" y="3516"/>
                  <a:pt x="920516" y="10682"/>
                </a:cubicBezTo>
                <a:lnTo>
                  <a:pt x="842540" y="10682"/>
                </a:lnTo>
                <a:cubicBezTo>
                  <a:pt x="853833" y="3516"/>
                  <a:pt x="867270" y="0"/>
                  <a:pt x="881528" y="0"/>
                </a:cubicBezTo>
                <a:close/>
                <a:moveTo>
                  <a:pt x="38988" y="0"/>
                </a:moveTo>
                <a:cubicBezTo>
                  <a:pt x="53246" y="0"/>
                  <a:pt x="66683" y="3516"/>
                  <a:pt x="77976" y="10682"/>
                </a:cubicBezTo>
                <a:lnTo>
                  <a:pt x="0" y="10682"/>
                </a:lnTo>
                <a:cubicBezTo>
                  <a:pt x="11293" y="3516"/>
                  <a:pt x="24730" y="0"/>
                  <a:pt x="3898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0" name="Oval 699"/>
          <p:cNvSpPr/>
          <p:nvPr/>
        </p:nvSpPr>
        <p:spPr>
          <a:xfrm>
            <a:off x="712049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701" name="Oval 700"/>
          <p:cNvSpPr/>
          <p:nvPr/>
        </p:nvSpPr>
        <p:spPr>
          <a:xfrm>
            <a:off x="37745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702" name="Oval 701"/>
          <p:cNvSpPr/>
          <p:nvPr/>
        </p:nvSpPr>
        <p:spPr>
          <a:xfrm>
            <a:off x="122033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703" name="Oval 702"/>
          <p:cNvSpPr/>
          <p:nvPr/>
        </p:nvSpPr>
        <p:spPr>
          <a:xfrm>
            <a:off x="206321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704" name="Oval 703"/>
          <p:cNvSpPr/>
          <p:nvPr/>
        </p:nvSpPr>
        <p:spPr>
          <a:xfrm>
            <a:off x="290609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705" name="Oval 704"/>
          <p:cNvSpPr/>
          <p:nvPr/>
        </p:nvSpPr>
        <p:spPr>
          <a:xfrm>
            <a:off x="374897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706" name="Oval 705"/>
          <p:cNvSpPr/>
          <p:nvPr/>
        </p:nvSpPr>
        <p:spPr>
          <a:xfrm>
            <a:off x="459185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707" name="Oval 706"/>
          <p:cNvSpPr/>
          <p:nvPr/>
        </p:nvSpPr>
        <p:spPr>
          <a:xfrm>
            <a:off x="543473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708" name="Oval 707"/>
          <p:cNvSpPr/>
          <p:nvPr/>
        </p:nvSpPr>
        <p:spPr>
          <a:xfrm>
            <a:off x="627761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709" name="Oval 708"/>
          <p:cNvSpPr/>
          <p:nvPr/>
        </p:nvSpPr>
        <p:spPr>
          <a:xfrm>
            <a:off x="880625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710" name="Oval 709"/>
          <p:cNvSpPr/>
          <p:nvPr/>
        </p:nvSpPr>
        <p:spPr>
          <a:xfrm>
            <a:off x="796337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711" name="Oval 710"/>
          <p:cNvSpPr/>
          <p:nvPr/>
        </p:nvSpPr>
        <p:spPr>
          <a:xfrm>
            <a:off x="712049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712" name="Oval 711"/>
          <p:cNvSpPr/>
          <p:nvPr/>
        </p:nvSpPr>
        <p:spPr>
          <a:xfrm>
            <a:off x="37745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713" name="Oval 712"/>
          <p:cNvSpPr/>
          <p:nvPr/>
        </p:nvSpPr>
        <p:spPr>
          <a:xfrm>
            <a:off x="122033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714" name="Oval 713"/>
          <p:cNvSpPr/>
          <p:nvPr/>
        </p:nvSpPr>
        <p:spPr>
          <a:xfrm>
            <a:off x="206321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715" name="Oval 714"/>
          <p:cNvSpPr/>
          <p:nvPr/>
        </p:nvSpPr>
        <p:spPr>
          <a:xfrm>
            <a:off x="290609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716" name="Oval 715"/>
          <p:cNvSpPr/>
          <p:nvPr/>
        </p:nvSpPr>
        <p:spPr>
          <a:xfrm>
            <a:off x="374897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717" name="Oval 716"/>
          <p:cNvSpPr/>
          <p:nvPr/>
        </p:nvSpPr>
        <p:spPr>
          <a:xfrm>
            <a:off x="459185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718" name="Oval 717"/>
          <p:cNvSpPr/>
          <p:nvPr/>
        </p:nvSpPr>
        <p:spPr>
          <a:xfrm>
            <a:off x="543473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719" name="Oval 718"/>
          <p:cNvSpPr/>
          <p:nvPr/>
        </p:nvSpPr>
        <p:spPr>
          <a:xfrm>
            <a:off x="627761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720" name="Oval 719"/>
          <p:cNvSpPr/>
          <p:nvPr/>
        </p:nvSpPr>
        <p:spPr>
          <a:xfrm>
            <a:off x="880625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721" name="Oval 720"/>
          <p:cNvSpPr/>
          <p:nvPr/>
        </p:nvSpPr>
        <p:spPr>
          <a:xfrm>
            <a:off x="796337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722" name="Oval 721"/>
          <p:cNvSpPr/>
          <p:nvPr/>
        </p:nvSpPr>
        <p:spPr>
          <a:xfrm>
            <a:off x="712049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723" name="Oval 722"/>
          <p:cNvSpPr/>
          <p:nvPr/>
        </p:nvSpPr>
        <p:spPr>
          <a:xfrm>
            <a:off x="37745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724" name="Oval 723"/>
          <p:cNvSpPr/>
          <p:nvPr/>
        </p:nvSpPr>
        <p:spPr>
          <a:xfrm>
            <a:off x="122033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725" name="Oval 724"/>
          <p:cNvSpPr/>
          <p:nvPr/>
        </p:nvSpPr>
        <p:spPr>
          <a:xfrm>
            <a:off x="206321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726" name="Oval 725"/>
          <p:cNvSpPr/>
          <p:nvPr/>
        </p:nvSpPr>
        <p:spPr>
          <a:xfrm>
            <a:off x="290609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727" name="Oval 726"/>
          <p:cNvSpPr/>
          <p:nvPr/>
        </p:nvSpPr>
        <p:spPr>
          <a:xfrm>
            <a:off x="374897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728" name="Oval 727"/>
          <p:cNvSpPr/>
          <p:nvPr/>
        </p:nvSpPr>
        <p:spPr>
          <a:xfrm>
            <a:off x="459185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729" name="Oval 728"/>
          <p:cNvSpPr/>
          <p:nvPr/>
        </p:nvSpPr>
        <p:spPr>
          <a:xfrm>
            <a:off x="543473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730" name="Oval 729"/>
          <p:cNvSpPr/>
          <p:nvPr/>
        </p:nvSpPr>
        <p:spPr>
          <a:xfrm>
            <a:off x="627761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731" name="Oval 730"/>
          <p:cNvSpPr/>
          <p:nvPr/>
        </p:nvSpPr>
        <p:spPr>
          <a:xfrm>
            <a:off x="880625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732" name="Oval 731"/>
          <p:cNvSpPr/>
          <p:nvPr/>
        </p:nvSpPr>
        <p:spPr>
          <a:xfrm>
            <a:off x="796337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733" name="Oval 732"/>
          <p:cNvSpPr/>
          <p:nvPr/>
        </p:nvSpPr>
        <p:spPr>
          <a:xfrm>
            <a:off x="712049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734" name="Oval 733"/>
          <p:cNvSpPr/>
          <p:nvPr/>
        </p:nvSpPr>
        <p:spPr>
          <a:xfrm>
            <a:off x="37745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735" name="Oval 734"/>
          <p:cNvSpPr/>
          <p:nvPr/>
        </p:nvSpPr>
        <p:spPr>
          <a:xfrm>
            <a:off x="122033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736" name="Oval 735"/>
          <p:cNvSpPr/>
          <p:nvPr/>
        </p:nvSpPr>
        <p:spPr>
          <a:xfrm>
            <a:off x="206321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737" name="Oval 736"/>
          <p:cNvSpPr/>
          <p:nvPr/>
        </p:nvSpPr>
        <p:spPr>
          <a:xfrm>
            <a:off x="290609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738" name="Oval 737"/>
          <p:cNvSpPr/>
          <p:nvPr/>
        </p:nvSpPr>
        <p:spPr>
          <a:xfrm>
            <a:off x="374897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739" name="Oval 738"/>
          <p:cNvSpPr/>
          <p:nvPr/>
        </p:nvSpPr>
        <p:spPr>
          <a:xfrm>
            <a:off x="459185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740" name="Oval 739"/>
          <p:cNvSpPr/>
          <p:nvPr/>
        </p:nvSpPr>
        <p:spPr>
          <a:xfrm>
            <a:off x="543473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741" name="Oval 740"/>
          <p:cNvSpPr/>
          <p:nvPr/>
        </p:nvSpPr>
        <p:spPr>
          <a:xfrm>
            <a:off x="627761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742" name="Oval 741"/>
          <p:cNvSpPr/>
          <p:nvPr/>
        </p:nvSpPr>
        <p:spPr>
          <a:xfrm>
            <a:off x="880625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743" name="Oval 742"/>
          <p:cNvSpPr/>
          <p:nvPr/>
        </p:nvSpPr>
        <p:spPr>
          <a:xfrm>
            <a:off x="796337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744" name="Oval 743"/>
          <p:cNvSpPr/>
          <p:nvPr/>
        </p:nvSpPr>
        <p:spPr>
          <a:xfrm>
            <a:off x="712049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745" name="Oval 744"/>
          <p:cNvSpPr/>
          <p:nvPr/>
        </p:nvSpPr>
        <p:spPr>
          <a:xfrm>
            <a:off x="37745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746" name="Oval 745"/>
          <p:cNvSpPr/>
          <p:nvPr/>
        </p:nvSpPr>
        <p:spPr>
          <a:xfrm>
            <a:off x="122033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747" name="Oval 746"/>
          <p:cNvSpPr/>
          <p:nvPr/>
        </p:nvSpPr>
        <p:spPr>
          <a:xfrm>
            <a:off x="206321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748" name="Oval 747"/>
          <p:cNvSpPr/>
          <p:nvPr/>
        </p:nvSpPr>
        <p:spPr>
          <a:xfrm>
            <a:off x="290609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749" name="Oval 748"/>
          <p:cNvSpPr/>
          <p:nvPr/>
        </p:nvSpPr>
        <p:spPr>
          <a:xfrm>
            <a:off x="374897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750" name="Oval 749"/>
          <p:cNvSpPr/>
          <p:nvPr/>
        </p:nvSpPr>
        <p:spPr>
          <a:xfrm>
            <a:off x="459185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751" name="Oval 750"/>
          <p:cNvSpPr/>
          <p:nvPr/>
        </p:nvSpPr>
        <p:spPr>
          <a:xfrm>
            <a:off x="543473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752" name="Oval 751"/>
          <p:cNvSpPr/>
          <p:nvPr/>
        </p:nvSpPr>
        <p:spPr>
          <a:xfrm>
            <a:off x="627761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753" name="Oval 752"/>
          <p:cNvSpPr/>
          <p:nvPr/>
        </p:nvSpPr>
        <p:spPr>
          <a:xfrm>
            <a:off x="880625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754" name="Oval 753"/>
          <p:cNvSpPr/>
          <p:nvPr/>
        </p:nvSpPr>
        <p:spPr>
          <a:xfrm>
            <a:off x="796337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4960137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57950" y="4960137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CA"/>
              <a:t>2019-10-17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ODIC (2019) how Perception perceives magnitudes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0F8B7-D2A6-CA4C-AA80-51C98C70ADD6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54279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CA"/>
              <a:t>2019-10-17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ODIC (2019) how Perception perceives magnitudes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0F8B7-D2A6-CA4C-AA80-51C98C70AD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661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420256"/>
            <a:ext cx="9144000" cy="3795497"/>
            <a:chOff x="0" y="420256"/>
            <a:chExt cx="12188952" cy="3795497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0" y="4215753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0" y="3794032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0" y="3372310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0" y="2950588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0" y="2528866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0" y="2107144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0" y="1685422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0" y="1263700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0" y="841978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0" y="420256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Rectangle 379"/>
          <p:cNvSpPr/>
          <p:nvPr/>
        </p:nvSpPr>
        <p:spPr>
          <a:xfrm rot="18900000" flipV="1">
            <a:off x="8146056" y="-427079"/>
            <a:ext cx="13716" cy="2816931"/>
          </a:xfrm>
          <a:custGeom>
            <a:avLst/>
            <a:gdLst/>
            <a:ahLst/>
            <a:cxnLst/>
            <a:rect l="l" t="t" r="r" b="b"/>
            <a:pathLst>
              <a:path w="13716" h="2816931">
                <a:moveTo>
                  <a:pt x="0" y="2816931"/>
                </a:moveTo>
                <a:lnTo>
                  <a:pt x="13716" y="2803216"/>
                </a:lnTo>
                <a:lnTo>
                  <a:pt x="13716" y="1371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56"/>
          <p:cNvSpPr/>
          <p:nvPr/>
        </p:nvSpPr>
        <p:spPr>
          <a:xfrm>
            <a:off x="1" y="0"/>
            <a:ext cx="8865825" cy="4572004"/>
          </a:xfrm>
          <a:custGeom>
            <a:avLst/>
            <a:gdLst/>
            <a:ahLst/>
            <a:cxnLst/>
            <a:rect l="l" t="t" r="r" b="b"/>
            <a:pathLst>
              <a:path w="8865825" h="4572004">
                <a:moveTo>
                  <a:pt x="5901406" y="4"/>
                </a:moveTo>
                <a:lnTo>
                  <a:pt x="5915122" y="4"/>
                </a:lnTo>
                <a:lnTo>
                  <a:pt x="5915122" y="4572004"/>
                </a:lnTo>
                <a:lnTo>
                  <a:pt x="5901406" y="4572004"/>
                </a:lnTo>
                <a:close/>
                <a:moveTo>
                  <a:pt x="5058348" y="3"/>
                </a:moveTo>
                <a:lnTo>
                  <a:pt x="5072064" y="3"/>
                </a:lnTo>
                <a:lnTo>
                  <a:pt x="5072064" y="4572003"/>
                </a:lnTo>
                <a:lnTo>
                  <a:pt x="5058348" y="4572003"/>
                </a:lnTo>
                <a:close/>
                <a:moveTo>
                  <a:pt x="6322935" y="2"/>
                </a:moveTo>
                <a:lnTo>
                  <a:pt x="6336651" y="2"/>
                </a:lnTo>
                <a:lnTo>
                  <a:pt x="6336651" y="4572002"/>
                </a:lnTo>
                <a:lnTo>
                  <a:pt x="6322935" y="4572002"/>
                </a:lnTo>
                <a:close/>
                <a:moveTo>
                  <a:pt x="5479877" y="2"/>
                </a:moveTo>
                <a:lnTo>
                  <a:pt x="5493593" y="2"/>
                </a:lnTo>
                <a:lnTo>
                  <a:pt x="5493593" y="4572002"/>
                </a:lnTo>
                <a:lnTo>
                  <a:pt x="5479877" y="4572002"/>
                </a:lnTo>
                <a:close/>
                <a:moveTo>
                  <a:pt x="4636819" y="2"/>
                </a:moveTo>
                <a:lnTo>
                  <a:pt x="4650535" y="2"/>
                </a:lnTo>
                <a:lnTo>
                  <a:pt x="4650535" y="4572002"/>
                </a:lnTo>
                <a:lnTo>
                  <a:pt x="4636819" y="4572002"/>
                </a:lnTo>
                <a:close/>
                <a:moveTo>
                  <a:pt x="4215290" y="2"/>
                </a:moveTo>
                <a:lnTo>
                  <a:pt x="4229006" y="2"/>
                </a:lnTo>
                <a:lnTo>
                  <a:pt x="4229006" y="4572002"/>
                </a:lnTo>
                <a:lnTo>
                  <a:pt x="4215290" y="4572002"/>
                </a:lnTo>
                <a:close/>
                <a:moveTo>
                  <a:pt x="421529" y="2"/>
                </a:moveTo>
                <a:lnTo>
                  <a:pt x="435245" y="2"/>
                </a:lnTo>
                <a:lnTo>
                  <a:pt x="435245" y="4572002"/>
                </a:lnTo>
                <a:lnTo>
                  <a:pt x="421529" y="4572002"/>
                </a:lnTo>
                <a:close/>
                <a:moveTo>
                  <a:pt x="0" y="2"/>
                </a:moveTo>
                <a:lnTo>
                  <a:pt x="13716" y="2"/>
                </a:lnTo>
                <a:lnTo>
                  <a:pt x="13716" y="4572002"/>
                </a:lnTo>
                <a:lnTo>
                  <a:pt x="0" y="4572002"/>
                </a:lnTo>
                <a:close/>
                <a:moveTo>
                  <a:pt x="3372232" y="1"/>
                </a:moveTo>
                <a:lnTo>
                  <a:pt x="3385948" y="1"/>
                </a:lnTo>
                <a:lnTo>
                  <a:pt x="3385948" y="4572001"/>
                </a:lnTo>
                <a:lnTo>
                  <a:pt x="3372232" y="4572001"/>
                </a:lnTo>
                <a:close/>
                <a:moveTo>
                  <a:pt x="8852109" y="0"/>
                </a:moveTo>
                <a:lnTo>
                  <a:pt x="8865825" y="0"/>
                </a:lnTo>
                <a:lnTo>
                  <a:pt x="8865825" y="4572000"/>
                </a:lnTo>
                <a:lnTo>
                  <a:pt x="8852109" y="4572000"/>
                </a:lnTo>
                <a:close/>
                <a:moveTo>
                  <a:pt x="8430580" y="0"/>
                </a:moveTo>
                <a:lnTo>
                  <a:pt x="8444296" y="0"/>
                </a:lnTo>
                <a:lnTo>
                  <a:pt x="8444296" y="4572000"/>
                </a:lnTo>
                <a:lnTo>
                  <a:pt x="8430580" y="4572000"/>
                </a:lnTo>
                <a:close/>
                <a:moveTo>
                  <a:pt x="8009051" y="0"/>
                </a:moveTo>
                <a:lnTo>
                  <a:pt x="8022767" y="0"/>
                </a:lnTo>
                <a:lnTo>
                  <a:pt x="8022767" y="4572000"/>
                </a:lnTo>
                <a:lnTo>
                  <a:pt x="8009051" y="4572000"/>
                </a:lnTo>
                <a:close/>
                <a:moveTo>
                  <a:pt x="7587522" y="0"/>
                </a:moveTo>
                <a:lnTo>
                  <a:pt x="7601238" y="0"/>
                </a:lnTo>
                <a:lnTo>
                  <a:pt x="7601238" y="4572000"/>
                </a:lnTo>
                <a:lnTo>
                  <a:pt x="7587522" y="4572000"/>
                </a:lnTo>
                <a:close/>
                <a:moveTo>
                  <a:pt x="7165993" y="0"/>
                </a:moveTo>
                <a:lnTo>
                  <a:pt x="7179709" y="0"/>
                </a:lnTo>
                <a:lnTo>
                  <a:pt x="7179709" y="4572000"/>
                </a:lnTo>
                <a:lnTo>
                  <a:pt x="7165993" y="4572000"/>
                </a:lnTo>
                <a:close/>
                <a:moveTo>
                  <a:pt x="6744464" y="0"/>
                </a:moveTo>
                <a:lnTo>
                  <a:pt x="6758180" y="0"/>
                </a:lnTo>
                <a:lnTo>
                  <a:pt x="6758180" y="4572000"/>
                </a:lnTo>
                <a:lnTo>
                  <a:pt x="6744464" y="4572000"/>
                </a:lnTo>
                <a:close/>
                <a:moveTo>
                  <a:pt x="3793761" y="0"/>
                </a:moveTo>
                <a:lnTo>
                  <a:pt x="3807477" y="0"/>
                </a:lnTo>
                <a:lnTo>
                  <a:pt x="3807477" y="4572000"/>
                </a:lnTo>
                <a:lnTo>
                  <a:pt x="3793761" y="4572000"/>
                </a:lnTo>
                <a:close/>
                <a:moveTo>
                  <a:pt x="2950703" y="0"/>
                </a:moveTo>
                <a:lnTo>
                  <a:pt x="2964419" y="0"/>
                </a:lnTo>
                <a:lnTo>
                  <a:pt x="2964419" y="4572000"/>
                </a:lnTo>
                <a:lnTo>
                  <a:pt x="2950703" y="4572000"/>
                </a:lnTo>
                <a:close/>
                <a:moveTo>
                  <a:pt x="2529174" y="0"/>
                </a:moveTo>
                <a:lnTo>
                  <a:pt x="2542890" y="0"/>
                </a:lnTo>
                <a:lnTo>
                  <a:pt x="2542890" y="4572000"/>
                </a:lnTo>
                <a:lnTo>
                  <a:pt x="2529174" y="4572000"/>
                </a:lnTo>
                <a:close/>
                <a:moveTo>
                  <a:pt x="2107645" y="0"/>
                </a:moveTo>
                <a:lnTo>
                  <a:pt x="2121361" y="0"/>
                </a:lnTo>
                <a:lnTo>
                  <a:pt x="2121361" y="4572000"/>
                </a:lnTo>
                <a:lnTo>
                  <a:pt x="2107645" y="4572000"/>
                </a:lnTo>
                <a:close/>
                <a:moveTo>
                  <a:pt x="1686116" y="0"/>
                </a:moveTo>
                <a:lnTo>
                  <a:pt x="1699832" y="0"/>
                </a:lnTo>
                <a:lnTo>
                  <a:pt x="1699832" y="4572000"/>
                </a:lnTo>
                <a:lnTo>
                  <a:pt x="1686116" y="4572000"/>
                </a:lnTo>
                <a:close/>
                <a:moveTo>
                  <a:pt x="1264587" y="0"/>
                </a:moveTo>
                <a:lnTo>
                  <a:pt x="1278303" y="0"/>
                </a:lnTo>
                <a:lnTo>
                  <a:pt x="1278303" y="4572000"/>
                </a:lnTo>
                <a:lnTo>
                  <a:pt x="1264587" y="4572000"/>
                </a:lnTo>
                <a:close/>
                <a:moveTo>
                  <a:pt x="843058" y="0"/>
                </a:moveTo>
                <a:lnTo>
                  <a:pt x="856774" y="0"/>
                </a:lnTo>
                <a:lnTo>
                  <a:pt x="856774" y="4572000"/>
                </a:lnTo>
                <a:lnTo>
                  <a:pt x="843058" y="457200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" name="Rectangle 87"/>
          <p:cNvSpPr/>
          <p:nvPr/>
        </p:nvSpPr>
        <p:spPr>
          <a:xfrm rot="2700000">
            <a:off x="2311242" y="-967047"/>
            <a:ext cx="13716" cy="6570294"/>
          </a:xfrm>
          <a:custGeom>
            <a:avLst/>
            <a:gdLst/>
            <a:ahLst/>
            <a:cxnLst/>
            <a:rect l="l" t="t" r="r" b="b"/>
            <a:pathLst>
              <a:path w="13716" h="6570294">
                <a:moveTo>
                  <a:pt x="0" y="6556578"/>
                </a:moveTo>
                <a:lnTo>
                  <a:pt x="13716" y="6570294"/>
                </a:lnTo>
                <a:lnTo>
                  <a:pt x="13716" y="6570294"/>
                </a:lnTo>
                <a:lnTo>
                  <a:pt x="0" y="6556578"/>
                </a:lnTo>
                <a:close/>
                <a:moveTo>
                  <a:pt x="0" y="13716"/>
                </a:moveTo>
                <a:lnTo>
                  <a:pt x="13716" y="0"/>
                </a:lnTo>
                <a:lnTo>
                  <a:pt x="13716" y="6465786"/>
                </a:lnTo>
                <a:lnTo>
                  <a:pt x="0" y="6479502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88"/>
          <p:cNvSpPr/>
          <p:nvPr/>
        </p:nvSpPr>
        <p:spPr>
          <a:xfrm rot="2700000">
            <a:off x="3186527" y="-953751"/>
            <a:ext cx="13716" cy="6479503"/>
          </a:xfrm>
          <a:custGeom>
            <a:avLst/>
            <a:gdLst/>
            <a:ahLst/>
            <a:cxnLst/>
            <a:rect l="l" t="t" r="r" b="b"/>
            <a:pathLst>
              <a:path w="13716" h="6479503">
                <a:moveTo>
                  <a:pt x="0" y="13716"/>
                </a:moveTo>
                <a:lnTo>
                  <a:pt x="13716" y="0"/>
                </a:lnTo>
                <a:lnTo>
                  <a:pt x="13716" y="6465786"/>
                </a:lnTo>
                <a:lnTo>
                  <a:pt x="0" y="6479503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" name="Rectangle 89"/>
          <p:cNvSpPr/>
          <p:nvPr/>
        </p:nvSpPr>
        <p:spPr>
          <a:xfrm rot="2700000">
            <a:off x="4029713" y="-953750"/>
            <a:ext cx="13716" cy="6479503"/>
          </a:xfrm>
          <a:custGeom>
            <a:avLst/>
            <a:gdLst/>
            <a:ahLst/>
            <a:cxnLst/>
            <a:rect l="l" t="t" r="r" b="b"/>
            <a:pathLst>
              <a:path w="13716" h="6479503">
                <a:moveTo>
                  <a:pt x="0" y="13716"/>
                </a:moveTo>
                <a:lnTo>
                  <a:pt x="13716" y="0"/>
                </a:lnTo>
                <a:lnTo>
                  <a:pt x="13716" y="6465787"/>
                </a:lnTo>
                <a:lnTo>
                  <a:pt x="0" y="6479503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90"/>
          <p:cNvSpPr/>
          <p:nvPr/>
        </p:nvSpPr>
        <p:spPr>
          <a:xfrm rot="2700000">
            <a:off x="4872899" y="-953750"/>
            <a:ext cx="13716" cy="6479503"/>
          </a:xfrm>
          <a:custGeom>
            <a:avLst/>
            <a:gdLst/>
            <a:ahLst/>
            <a:cxnLst/>
            <a:rect l="l" t="t" r="r" b="b"/>
            <a:pathLst>
              <a:path w="13716" h="6479503">
                <a:moveTo>
                  <a:pt x="0" y="13716"/>
                </a:moveTo>
                <a:lnTo>
                  <a:pt x="13716" y="0"/>
                </a:lnTo>
                <a:lnTo>
                  <a:pt x="13716" y="6465786"/>
                </a:lnTo>
                <a:lnTo>
                  <a:pt x="0" y="6479503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91"/>
          <p:cNvSpPr/>
          <p:nvPr/>
        </p:nvSpPr>
        <p:spPr>
          <a:xfrm rot="2700000">
            <a:off x="5716086" y="-953749"/>
            <a:ext cx="13716" cy="6479501"/>
          </a:xfrm>
          <a:custGeom>
            <a:avLst/>
            <a:gdLst/>
            <a:ahLst/>
            <a:cxnLst/>
            <a:rect l="l" t="t" r="r" b="b"/>
            <a:pathLst>
              <a:path w="13716" h="6479501">
                <a:moveTo>
                  <a:pt x="0" y="13716"/>
                </a:moveTo>
                <a:lnTo>
                  <a:pt x="13716" y="0"/>
                </a:lnTo>
                <a:lnTo>
                  <a:pt x="13716" y="6465785"/>
                </a:lnTo>
                <a:lnTo>
                  <a:pt x="0" y="6479501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92"/>
          <p:cNvSpPr/>
          <p:nvPr/>
        </p:nvSpPr>
        <p:spPr>
          <a:xfrm rot="2700000">
            <a:off x="6559272" y="-953750"/>
            <a:ext cx="13716" cy="6479502"/>
          </a:xfrm>
          <a:custGeom>
            <a:avLst/>
            <a:gdLst/>
            <a:ahLst/>
            <a:cxnLst/>
            <a:rect l="l" t="t" r="r" b="b"/>
            <a:pathLst>
              <a:path w="13716" h="6479502">
                <a:moveTo>
                  <a:pt x="0" y="13716"/>
                </a:moveTo>
                <a:lnTo>
                  <a:pt x="13716" y="0"/>
                </a:lnTo>
                <a:lnTo>
                  <a:pt x="13715" y="6465787"/>
                </a:lnTo>
                <a:lnTo>
                  <a:pt x="0" y="6479502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" name="Rectangle 93"/>
          <p:cNvSpPr/>
          <p:nvPr/>
        </p:nvSpPr>
        <p:spPr>
          <a:xfrm rot="2700000">
            <a:off x="7126799" y="-278554"/>
            <a:ext cx="13716" cy="5699824"/>
          </a:xfrm>
          <a:custGeom>
            <a:avLst/>
            <a:gdLst/>
            <a:ahLst/>
            <a:cxnLst/>
            <a:rect l="l" t="t" r="r" b="b"/>
            <a:pathLst>
              <a:path w="13716" h="5699824">
                <a:moveTo>
                  <a:pt x="0" y="0"/>
                </a:moveTo>
                <a:lnTo>
                  <a:pt x="13716" y="13717"/>
                </a:lnTo>
                <a:lnTo>
                  <a:pt x="13716" y="5686109"/>
                </a:lnTo>
                <a:lnTo>
                  <a:pt x="1" y="5699824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" name="Rectangle 95"/>
          <p:cNvSpPr/>
          <p:nvPr/>
        </p:nvSpPr>
        <p:spPr>
          <a:xfrm rot="2700000">
            <a:off x="7969986" y="1747381"/>
            <a:ext cx="13716" cy="3314931"/>
          </a:xfrm>
          <a:custGeom>
            <a:avLst/>
            <a:gdLst/>
            <a:ahLst/>
            <a:cxnLst/>
            <a:rect l="l" t="t" r="r" b="b"/>
            <a:pathLst>
              <a:path w="13716" h="3314931">
                <a:moveTo>
                  <a:pt x="0" y="0"/>
                </a:moveTo>
                <a:lnTo>
                  <a:pt x="13716" y="13716"/>
                </a:lnTo>
                <a:lnTo>
                  <a:pt x="13716" y="3301215"/>
                </a:lnTo>
                <a:lnTo>
                  <a:pt x="0" y="3314931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Rectangle 96"/>
          <p:cNvSpPr/>
          <p:nvPr/>
        </p:nvSpPr>
        <p:spPr>
          <a:xfrm rot="2700000">
            <a:off x="8391577" y="2765192"/>
            <a:ext cx="13716" cy="2122490"/>
          </a:xfrm>
          <a:custGeom>
            <a:avLst/>
            <a:gdLst/>
            <a:ahLst/>
            <a:cxnLst/>
            <a:rect l="l" t="t" r="r" b="b"/>
            <a:pathLst>
              <a:path w="13716" h="2122490">
                <a:moveTo>
                  <a:pt x="0" y="0"/>
                </a:moveTo>
                <a:lnTo>
                  <a:pt x="13716" y="13716"/>
                </a:lnTo>
                <a:lnTo>
                  <a:pt x="13716" y="2108774"/>
                </a:lnTo>
                <a:lnTo>
                  <a:pt x="0" y="212249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1" name="Rectangle 97"/>
          <p:cNvSpPr/>
          <p:nvPr/>
        </p:nvSpPr>
        <p:spPr>
          <a:xfrm rot="2700000">
            <a:off x="8813172" y="3783010"/>
            <a:ext cx="13717" cy="930041"/>
          </a:xfrm>
          <a:custGeom>
            <a:avLst/>
            <a:gdLst/>
            <a:ahLst/>
            <a:cxnLst/>
            <a:rect l="l" t="t" r="r" b="b"/>
            <a:pathLst>
              <a:path w="13717" h="930041">
                <a:moveTo>
                  <a:pt x="0" y="0"/>
                </a:moveTo>
                <a:lnTo>
                  <a:pt x="13717" y="13717"/>
                </a:lnTo>
                <a:lnTo>
                  <a:pt x="13717" y="916324"/>
                </a:lnTo>
                <a:lnTo>
                  <a:pt x="1" y="930041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2" name="Rectangle 102"/>
          <p:cNvSpPr/>
          <p:nvPr/>
        </p:nvSpPr>
        <p:spPr>
          <a:xfrm rot="2700000">
            <a:off x="203277" y="-93899"/>
            <a:ext cx="13716" cy="608068"/>
          </a:xfrm>
          <a:custGeom>
            <a:avLst/>
            <a:gdLst/>
            <a:ahLst/>
            <a:cxnLst/>
            <a:rect l="l" t="t" r="r" b="b"/>
            <a:pathLst>
              <a:path w="13716" h="608068">
                <a:moveTo>
                  <a:pt x="0" y="13716"/>
                </a:moveTo>
                <a:lnTo>
                  <a:pt x="13716" y="0"/>
                </a:lnTo>
                <a:lnTo>
                  <a:pt x="13716" y="608068"/>
                </a:lnTo>
                <a:lnTo>
                  <a:pt x="0" y="594352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3" name="Rectangle 103"/>
          <p:cNvSpPr/>
          <p:nvPr/>
        </p:nvSpPr>
        <p:spPr>
          <a:xfrm rot="2700000">
            <a:off x="624870" y="-268529"/>
            <a:ext cx="13716" cy="1800514"/>
          </a:xfrm>
          <a:custGeom>
            <a:avLst/>
            <a:gdLst/>
            <a:ahLst/>
            <a:cxnLst/>
            <a:rect l="l" t="t" r="r" b="b"/>
            <a:pathLst>
              <a:path w="13716" h="1800514">
                <a:moveTo>
                  <a:pt x="0" y="13716"/>
                </a:moveTo>
                <a:lnTo>
                  <a:pt x="13716" y="0"/>
                </a:lnTo>
                <a:lnTo>
                  <a:pt x="13716" y="1800514"/>
                </a:lnTo>
                <a:lnTo>
                  <a:pt x="0" y="1786798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4" name="Rectangle 104"/>
          <p:cNvSpPr/>
          <p:nvPr/>
        </p:nvSpPr>
        <p:spPr>
          <a:xfrm rot="2700000">
            <a:off x="1046463" y="-443158"/>
            <a:ext cx="13716" cy="2992958"/>
          </a:xfrm>
          <a:custGeom>
            <a:avLst/>
            <a:gdLst/>
            <a:ahLst/>
            <a:cxnLst/>
            <a:rect l="l" t="t" r="r" b="b"/>
            <a:pathLst>
              <a:path w="13716" h="2992958">
                <a:moveTo>
                  <a:pt x="0" y="13716"/>
                </a:moveTo>
                <a:lnTo>
                  <a:pt x="13716" y="0"/>
                </a:lnTo>
                <a:lnTo>
                  <a:pt x="13716" y="2992958"/>
                </a:lnTo>
                <a:lnTo>
                  <a:pt x="0" y="2979242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5" name="Rectangle 105"/>
          <p:cNvSpPr/>
          <p:nvPr/>
        </p:nvSpPr>
        <p:spPr>
          <a:xfrm rot="2700000">
            <a:off x="1468056" y="-617788"/>
            <a:ext cx="13716" cy="4185404"/>
          </a:xfrm>
          <a:custGeom>
            <a:avLst/>
            <a:gdLst/>
            <a:ahLst/>
            <a:cxnLst/>
            <a:rect l="l" t="t" r="r" b="b"/>
            <a:pathLst>
              <a:path w="13716" h="4185404">
                <a:moveTo>
                  <a:pt x="0" y="13716"/>
                </a:moveTo>
                <a:lnTo>
                  <a:pt x="13716" y="0"/>
                </a:lnTo>
                <a:lnTo>
                  <a:pt x="13716" y="4185404"/>
                </a:lnTo>
                <a:lnTo>
                  <a:pt x="0" y="4171688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6" name="Rectangle 106"/>
          <p:cNvSpPr/>
          <p:nvPr/>
        </p:nvSpPr>
        <p:spPr>
          <a:xfrm rot="2700000">
            <a:off x="1889649" y="-792416"/>
            <a:ext cx="13716" cy="5377849"/>
          </a:xfrm>
          <a:custGeom>
            <a:avLst/>
            <a:gdLst/>
            <a:ahLst/>
            <a:cxnLst/>
            <a:rect l="l" t="t" r="r" b="b"/>
            <a:pathLst>
              <a:path w="13716" h="5377849">
                <a:moveTo>
                  <a:pt x="0" y="13716"/>
                </a:moveTo>
                <a:lnTo>
                  <a:pt x="13716" y="0"/>
                </a:lnTo>
                <a:lnTo>
                  <a:pt x="13716" y="5377849"/>
                </a:lnTo>
                <a:lnTo>
                  <a:pt x="0" y="5364133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7" name="Rectangle 148"/>
          <p:cNvSpPr/>
          <p:nvPr/>
        </p:nvSpPr>
        <p:spPr>
          <a:xfrm rot="18900000" flipV="1">
            <a:off x="2070569" y="-450209"/>
            <a:ext cx="13716" cy="5889566"/>
          </a:xfrm>
          <a:custGeom>
            <a:avLst/>
            <a:gdLst/>
            <a:ahLst/>
            <a:cxnLst/>
            <a:rect l="l" t="t" r="r" b="b"/>
            <a:pathLst>
              <a:path w="13716" h="5889566">
                <a:moveTo>
                  <a:pt x="13716" y="5889566"/>
                </a:moveTo>
                <a:lnTo>
                  <a:pt x="13716" y="0"/>
                </a:lnTo>
                <a:lnTo>
                  <a:pt x="0" y="13716"/>
                </a:lnTo>
                <a:lnTo>
                  <a:pt x="0" y="587585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8" name="Rectangle 323"/>
          <p:cNvSpPr/>
          <p:nvPr/>
        </p:nvSpPr>
        <p:spPr>
          <a:xfrm rot="18900000" flipV="1">
            <a:off x="1648976" y="567610"/>
            <a:ext cx="13716" cy="4697119"/>
          </a:xfrm>
          <a:custGeom>
            <a:avLst/>
            <a:gdLst/>
            <a:ahLst/>
            <a:cxnLst/>
            <a:rect l="l" t="t" r="r" b="b"/>
            <a:pathLst>
              <a:path w="13716" h="4697119">
                <a:moveTo>
                  <a:pt x="13716" y="4697119"/>
                </a:moveTo>
                <a:lnTo>
                  <a:pt x="13716" y="0"/>
                </a:lnTo>
                <a:lnTo>
                  <a:pt x="0" y="13716"/>
                </a:lnTo>
                <a:lnTo>
                  <a:pt x="0" y="4683403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9" name="Rectangle 324"/>
          <p:cNvSpPr/>
          <p:nvPr/>
        </p:nvSpPr>
        <p:spPr>
          <a:xfrm rot="18900000" flipV="1">
            <a:off x="1227383" y="1585424"/>
            <a:ext cx="13716" cy="3504674"/>
          </a:xfrm>
          <a:custGeom>
            <a:avLst/>
            <a:gdLst/>
            <a:ahLst/>
            <a:cxnLst/>
            <a:rect l="l" t="t" r="r" b="b"/>
            <a:pathLst>
              <a:path w="13716" h="3504674">
                <a:moveTo>
                  <a:pt x="13716" y="3504674"/>
                </a:moveTo>
                <a:lnTo>
                  <a:pt x="13716" y="0"/>
                </a:lnTo>
                <a:lnTo>
                  <a:pt x="0" y="13716"/>
                </a:lnTo>
                <a:lnTo>
                  <a:pt x="0" y="3490958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0" name="Rectangle 325"/>
          <p:cNvSpPr/>
          <p:nvPr/>
        </p:nvSpPr>
        <p:spPr>
          <a:xfrm rot="18900000" flipV="1">
            <a:off x="805790" y="2603242"/>
            <a:ext cx="13716" cy="2312226"/>
          </a:xfrm>
          <a:custGeom>
            <a:avLst/>
            <a:gdLst/>
            <a:ahLst/>
            <a:cxnLst/>
            <a:rect l="l" t="t" r="r" b="b"/>
            <a:pathLst>
              <a:path w="13716" h="2312226">
                <a:moveTo>
                  <a:pt x="13716" y="2312226"/>
                </a:moveTo>
                <a:lnTo>
                  <a:pt x="13716" y="0"/>
                </a:lnTo>
                <a:lnTo>
                  <a:pt x="0" y="13716"/>
                </a:lnTo>
                <a:lnTo>
                  <a:pt x="0" y="229851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1" name="Rectangle 326"/>
          <p:cNvSpPr/>
          <p:nvPr/>
        </p:nvSpPr>
        <p:spPr>
          <a:xfrm rot="18900000" flipV="1">
            <a:off x="384198" y="3621057"/>
            <a:ext cx="13716" cy="1119782"/>
          </a:xfrm>
          <a:custGeom>
            <a:avLst/>
            <a:gdLst/>
            <a:ahLst/>
            <a:cxnLst/>
            <a:rect l="l" t="t" r="r" b="b"/>
            <a:pathLst>
              <a:path w="13716" h="1119782">
                <a:moveTo>
                  <a:pt x="13716" y="1119782"/>
                </a:moveTo>
                <a:lnTo>
                  <a:pt x="13716" y="0"/>
                </a:lnTo>
                <a:lnTo>
                  <a:pt x="0" y="13716"/>
                </a:lnTo>
                <a:lnTo>
                  <a:pt x="0" y="1106066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2" name="Rectangle 371"/>
          <p:cNvSpPr/>
          <p:nvPr/>
        </p:nvSpPr>
        <p:spPr>
          <a:xfrm rot="18900000" flipV="1">
            <a:off x="2705180" y="-953749"/>
            <a:ext cx="13716" cy="6479500"/>
          </a:xfrm>
          <a:custGeom>
            <a:avLst/>
            <a:gdLst/>
            <a:ahLst/>
            <a:cxnLst/>
            <a:rect l="l" t="t" r="r" b="b"/>
            <a:pathLst>
              <a:path w="13716" h="6479500">
                <a:moveTo>
                  <a:pt x="0" y="6479500"/>
                </a:moveTo>
                <a:lnTo>
                  <a:pt x="13716" y="6465784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3" name="Rectangle 373"/>
          <p:cNvSpPr/>
          <p:nvPr/>
        </p:nvSpPr>
        <p:spPr>
          <a:xfrm rot="18900000" flipV="1">
            <a:off x="4391552" y="-953749"/>
            <a:ext cx="13716" cy="6479500"/>
          </a:xfrm>
          <a:custGeom>
            <a:avLst/>
            <a:gdLst/>
            <a:ahLst/>
            <a:cxnLst/>
            <a:rect l="l" t="t" r="r" b="b"/>
            <a:pathLst>
              <a:path w="13716" h="6479500">
                <a:moveTo>
                  <a:pt x="0" y="6479500"/>
                </a:moveTo>
                <a:lnTo>
                  <a:pt x="13716" y="6465784"/>
                </a:lnTo>
                <a:lnTo>
                  <a:pt x="13716" y="0"/>
                </a:lnTo>
                <a:lnTo>
                  <a:pt x="0" y="13715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4" name="Rectangle 375"/>
          <p:cNvSpPr/>
          <p:nvPr/>
        </p:nvSpPr>
        <p:spPr>
          <a:xfrm rot="18900000" flipV="1">
            <a:off x="6077925" y="-953749"/>
            <a:ext cx="13716" cy="6479501"/>
          </a:xfrm>
          <a:custGeom>
            <a:avLst/>
            <a:gdLst/>
            <a:ahLst/>
            <a:cxnLst/>
            <a:rect l="l" t="t" r="r" b="b"/>
            <a:pathLst>
              <a:path w="13716" h="6479501">
                <a:moveTo>
                  <a:pt x="0" y="6479501"/>
                </a:moveTo>
                <a:lnTo>
                  <a:pt x="13716" y="6465785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5" name="Rectangle 376"/>
          <p:cNvSpPr/>
          <p:nvPr/>
        </p:nvSpPr>
        <p:spPr>
          <a:xfrm rot="18900000" flipV="1">
            <a:off x="6881278" y="-950966"/>
            <a:ext cx="13716" cy="6394268"/>
          </a:xfrm>
          <a:custGeom>
            <a:avLst/>
            <a:gdLst/>
            <a:ahLst/>
            <a:cxnLst/>
            <a:rect l="l" t="t" r="r" b="b"/>
            <a:pathLst>
              <a:path w="13716" h="6394268">
                <a:moveTo>
                  <a:pt x="13716" y="6380553"/>
                </a:moveTo>
                <a:lnTo>
                  <a:pt x="13716" y="13716"/>
                </a:lnTo>
                <a:lnTo>
                  <a:pt x="0" y="0"/>
                </a:lnTo>
                <a:lnTo>
                  <a:pt x="0" y="6394268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6" name="Rectangle 377"/>
          <p:cNvSpPr/>
          <p:nvPr/>
        </p:nvSpPr>
        <p:spPr>
          <a:xfrm rot="18900000" flipV="1">
            <a:off x="7302869" y="-776336"/>
            <a:ext cx="13717" cy="5201823"/>
          </a:xfrm>
          <a:custGeom>
            <a:avLst/>
            <a:gdLst/>
            <a:ahLst/>
            <a:cxnLst/>
            <a:rect l="l" t="t" r="r" b="b"/>
            <a:pathLst>
              <a:path w="13717" h="5201823">
                <a:moveTo>
                  <a:pt x="1" y="5201823"/>
                </a:moveTo>
                <a:lnTo>
                  <a:pt x="13717" y="5188106"/>
                </a:lnTo>
                <a:lnTo>
                  <a:pt x="13717" y="1371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7" name="Rectangle 378"/>
          <p:cNvSpPr/>
          <p:nvPr/>
        </p:nvSpPr>
        <p:spPr>
          <a:xfrm rot="18900000" flipV="1">
            <a:off x="7742935" y="-582310"/>
            <a:ext cx="13716" cy="4009378"/>
          </a:xfrm>
          <a:custGeom>
            <a:avLst/>
            <a:gdLst/>
            <a:ahLst/>
            <a:cxnLst/>
            <a:rect l="l" t="t" r="r" b="b"/>
            <a:pathLst>
              <a:path w="13716" h="4009378">
                <a:moveTo>
                  <a:pt x="13716" y="3995663"/>
                </a:moveTo>
                <a:lnTo>
                  <a:pt x="13716" y="13717"/>
                </a:lnTo>
                <a:lnTo>
                  <a:pt x="0" y="0"/>
                </a:lnTo>
                <a:lnTo>
                  <a:pt x="0" y="4009378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8" name="Rectangle 138"/>
          <p:cNvSpPr/>
          <p:nvPr/>
        </p:nvSpPr>
        <p:spPr>
          <a:xfrm rot="18900000" flipV="1">
            <a:off x="8567649" y="-252451"/>
            <a:ext cx="13715" cy="1624488"/>
          </a:xfrm>
          <a:custGeom>
            <a:avLst/>
            <a:gdLst/>
            <a:ahLst/>
            <a:cxnLst/>
            <a:rect l="l" t="t" r="r" b="b"/>
            <a:pathLst>
              <a:path w="13715" h="1624488">
                <a:moveTo>
                  <a:pt x="0" y="1624488"/>
                </a:moveTo>
                <a:lnTo>
                  <a:pt x="13715" y="1610773"/>
                </a:lnTo>
                <a:lnTo>
                  <a:pt x="13715" y="1371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9" name="Freeform 48"/>
          <p:cNvSpPr/>
          <p:nvPr/>
        </p:nvSpPr>
        <p:spPr>
          <a:xfrm rot="18900000" flipV="1">
            <a:off x="8989243" y="-77819"/>
            <a:ext cx="13715" cy="432040"/>
          </a:xfrm>
          <a:custGeom>
            <a:avLst/>
            <a:gdLst/>
            <a:ahLst/>
            <a:cxnLst/>
            <a:rect l="l" t="t" r="r" b="b"/>
            <a:pathLst>
              <a:path w="13715" h="432040">
                <a:moveTo>
                  <a:pt x="0" y="432040"/>
                </a:moveTo>
                <a:lnTo>
                  <a:pt x="13715" y="418325"/>
                </a:lnTo>
                <a:lnTo>
                  <a:pt x="13715" y="1371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0" name="Rectangle 372"/>
          <p:cNvSpPr/>
          <p:nvPr/>
        </p:nvSpPr>
        <p:spPr>
          <a:xfrm rot="18900000" flipV="1">
            <a:off x="3543517" y="-965458"/>
            <a:ext cx="13716" cy="6493219"/>
          </a:xfrm>
          <a:custGeom>
            <a:avLst/>
            <a:gdLst/>
            <a:ahLst/>
            <a:cxnLst/>
            <a:rect l="l" t="t" r="r" b="b"/>
            <a:pathLst>
              <a:path w="13716" h="6493219">
                <a:moveTo>
                  <a:pt x="0" y="6493219"/>
                </a:moveTo>
                <a:lnTo>
                  <a:pt x="13716" y="6479503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1" name="Rectangle 374"/>
          <p:cNvSpPr/>
          <p:nvPr/>
        </p:nvSpPr>
        <p:spPr>
          <a:xfrm rot="18900000" flipV="1">
            <a:off x="5229889" y="-965458"/>
            <a:ext cx="13716" cy="6493220"/>
          </a:xfrm>
          <a:custGeom>
            <a:avLst/>
            <a:gdLst/>
            <a:ahLst/>
            <a:cxnLst/>
            <a:rect l="l" t="t" r="r" b="b"/>
            <a:pathLst>
              <a:path w="13716" h="6493220">
                <a:moveTo>
                  <a:pt x="0" y="6493220"/>
                </a:moveTo>
                <a:lnTo>
                  <a:pt x="13716" y="6479504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2" name="Teardrop 3"/>
          <p:cNvSpPr/>
          <p:nvPr/>
        </p:nvSpPr>
        <p:spPr>
          <a:xfrm rot="5400000" flipH="1" flipV="1">
            <a:off x="644277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3" name="Teardrop 3"/>
          <p:cNvSpPr/>
          <p:nvPr/>
        </p:nvSpPr>
        <p:spPr>
          <a:xfrm rot="5400000" flipH="1" flipV="1">
            <a:off x="-148774" y="258315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1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6" y="223846"/>
                </a:cubicBezTo>
                <a:lnTo>
                  <a:pt x="221347" y="232509"/>
                </a:lnTo>
                <a:cubicBezTo>
                  <a:pt x="224389" y="249009"/>
                  <a:pt x="232545" y="264623"/>
                  <a:pt x="245300" y="277378"/>
                </a:cubicBezTo>
                <a:cubicBezTo>
                  <a:pt x="262207" y="294285"/>
                  <a:pt x="284136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5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4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4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0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39" y="207247"/>
                  <a:pt x="61434" y="182497"/>
                  <a:pt x="61434" y="155247"/>
                </a:cubicBezTo>
                <a:cubicBezTo>
                  <a:pt x="61434" y="136673"/>
                  <a:pt x="66407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89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1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4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6" y="0"/>
                </a:lnTo>
                <a:cubicBezTo>
                  <a:pt x="219687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1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8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7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8" y="30964"/>
                  <a:pt x="601147" y="8808"/>
                </a:cubicBezTo>
                <a:lnTo>
                  <a:pt x="515981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4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" name="Teardrop 3"/>
          <p:cNvSpPr/>
          <p:nvPr/>
        </p:nvSpPr>
        <p:spPr>
          <a:xfrm rot="5400000" flipH="1" flipV="1">
            <a:off x="138753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" name="Teardrop 3"/>
          <p:cNvSpPr/>
          <p:nvPr/>
        </p:nvSpPr>
        <p:spPr>
          <a:xfrm rot="5400000" flipH="1" flipV="1">
            <a:off x="223007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" name="Teardrop 3"/>
          <p:cNvSpPr/>
          <p:nvPr/>
        </p:nvSpPr>
        <p:spPr>
          <a:xfrm rot="5400000" flipH="1" flipV="1">
            <a:off x="307261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" name="Teardrop 3"/>
          <p:cNvSpPr/>
          <p:nvPr/>
        </p:nvSpPr>
        <p:spPr>
          <a:xfrm rot="5400000" flipH="1" flipV="1">
            <a:off x="391515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" name="Teardrop 3"/>
          <p:cNvSpPr/>
          <p:nvPr/>
        </p:nvSpPr>
        <p:spPr>
          <a:xfrm rot="5400000" flipH="1" flipV="1">
            <a:off x="475769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" name="Teardrop 3"/>
          <p:cNvSpPr/>
          <p:nvPr/>
        </p:nvSpPr>
        <p:spPr>
          <a:xfrm rot="5400000" flipH="1" flipV="1">
            <a:off x="560023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" name="Teardrop 3"/>
          <p:cNvSpPr/>
          <p:nvPr/>
        </p:nvSpPr>
        <p:spPr>
          <a:xfrm rot="5400000" flipH="1" flipV="1">
            <a:off x="812785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" name="Teardrop 3"/>
          <p:cNvSpPr/>
          <p:nvPr/>
        </p:nvSpPr>
        <p:spPr>
          <a:xfrm rot="5400000" flipH="1" flipV="1">
            <a:off x="728531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" name="Teardrop 3"/>
          <p:cNvSpPr/>
          <p:nvPr/>
        </p:nvSpPr>
        <p:spPr>
          <a:xfrm rot="5400000" flipH="1" flipV="1">
            <a:off x="8812306" y="329061"/>
            <a:ext cx="489780" cy="173608"/>
          </a:xfrm>
          <a:custGeom>
            <a:avLst/>
            <a:gdLst/>
            <a:ahLst/>
            <a:cxnLst/>
            <a:rect l="l" t="t" r="r" b="b"/>
            <a:pathLst>
              <a:path w="489780" h="173608">
                <a:moveTo>
                  <a:pt x="489780" y="159854"/>
                </a:moveTo>
                <a:lnTo>
                  <a:pt x="485976" y="173608"/>
                </a:lnTo>
                <a:lnTo>
                  <a:pt x="475131" y="173608"/>
                </a:lnTo>
                <a:cubicBezTo>
                  <a:pt x="477585" y="169211"/>
                  <a:pt x="477971" y="164422"/>
                  <a:pt x="477971" y="159544"/>
                </a:cubicBezTo>
                <a:cubicBezTo>
                  <a:pt x="477971" y="135634"/>
                  <a:pt x="468705" y="113887"/>
                  <a:pt x="453384" y="97876"/>
                </a:cubicBezTo>
                <a:lnTo>
                  <a:pt x="377652" y="173608"/>
                </a:lnTo>
                <a:lnTo>
                  <a:pt x="377561" y="173608"/>
                </a:lnTo>
                <a:lnTo>
                  <a:pt x="453339" y="97830"/>
                </a:lnTo>
                <a:cubicBezTo>
                  <a:pt x="437327" y="82509"/>
                  <a:pt x="415581" y="73244"/>
                  <a:pt x="391670" y="73244"/>
                </a:cubicBezTo>
                <a:cubicBezTo>
                  <a:pt x="341651" y="73244"/>
                  <a:pt x="301103" y="113792"/>
                  <a:pt x="301103" y="163811"/>
                </a:cubicBezTo>
                <a:lnTo>
                  <a:pt x="299829" y="173608"/>
                </a:lnTo>
                <a:lnTo>
                  <a:pt x="288634" y="173608"/>
                </a:lnTo>
                <a:cubicBezTo>
                  <a:pt x="289602" y="170367"/>
                  <a:pt x="289617" y="166907"/>
                  <a:pt x="289547" y="163248"/>
                </a:cubicBezTo>
                <a:cubicBezTo>
                  <a:pt x="289547" y="130228"/>
                  <a:pt x="305265" y="100880"/>
                  <a:pt x="329868" y="82592"/>
                </a:cubicBezTo>
                <a:cubicBezTo>
                  <a:pt x="326825" y="66091"/>
                  <a:pt x="318670" y="50477"/>
                  <a:pt x="305914" y="37722"/>
                </a:cubicBezTo>
                <a:cubicBezTo>
                  <a:pt x="289007" y="20815"/>
                  <a:pt x="267078" y="11989"/>
                  <a:pt x="244922" y="11501"/>
                </a:cubicBezTo>
                <a:lnTo>
                  <a:pt x="244922" y="96667"/>
                </a:lnTo>
                <a:lnTo>
                  <a:pt x="244858" y="96667"/>
                </a:lnTo>
                <a:lnTo>
                  <a:pt x="244858" y="11501"/>
                </a:lnTo>
                <a:cubicBezTo>
                  <a:pt x="222703" y="11990"/>
                  <a:pt x="200773" y="20815"/>
                  <a:pt x="183866" y="37722"/>
                </a:cubicBezTo>
                <a:cubicBezTo>
                  <a:pt x="171105" y="50483"/>
                  <a:pt x="162948" y="66105"/>
                  <a:pt x="159939" y="82613"/>
                </a:cubicBezTo>
                <a:cubicBezTo>
                  <a:pt x="184526" y="100902"/>
                  <a:pt x="200233" y="130241"/>
                  <a:pt x="200233" y="163248"/>
                </a:cubicBezTo>
                <a:lnTo>
                  <a:pt x="201368" y="173608"/>
                </a:lnTo>
                <a:lnTo>
                  <a:pt x="189949" y="173608"/>
                </a:lnTo>
                <a:cubicBezTo>
                  <a:pt x="188710" y="170302"/>
                  <a:pt x="188616" y="166986"/>
                  <a:pt x="188677" y="163811"/>
                </a:cubicBezTo>
                <a:cubicBezTo>
                  <a:pt x="188677" y="113792"/>
                  <a:pt x="148129" y="73244"/>
                  <a:pt x="98110" y="73244"/>
                </a:cubicBezTo>
                <a:cubicBezTo>
                  <a:pt x="74200" y="73244"/>
                  <a:pt x="52453" y="82510"/>
                  <a:pt x="36441" y="97831"/>
                </a:cubicBezTo>
                <a:lnTo>
                  <a:pt x="112218" y="173608"/>
                </a:lnTo>
                <a:lnTo>
                  <a:pt x="112128" y="173608"/>
                </a:lnTo>
                <a:lnTo>
                  <a:pt x="36396" y="97876"/>
                </a:lnTo>
                <a:cubicBezTo>
                  <a:pt x="21075" y="113887"/>
                  <a:pt x="11809" y="135634"/>
                  <a:pt x="11809" y="159544"/>
                </a:cubicBezTo>
                <a:lnTo>
                  <a:pt x="14648" y="173608"/>
                </a:lnTo>
                <a:lnTo>
                  <a:pt x="3810" y="173608"/>
                </a:lnTo>
                <a:cubicBezTo>
                  <a:pt x="332" y="169383"/>
                  <a:pt x="0" y="164657"/>
                  <a:pt x="0" y="159854"/>
                </a:cubicBezTo>
                <a:cubicBezTo>
                  <a:pt x="0" y="132604"/>
                  <a:pt x="10705" y="107854"/>
                  <a:pt x="28286" y="89721"/>
                </a:cubicBezTo>
                <a:lnTo>
                  <a:pt x="28286" y="89721"/>
                </a:lnTo>
                <a:cubicBezTo>
                  <a:pt x="46420" y="72140"/>
                  <a:pt x="71170" y="61435"/>
                  <a:pt x="98420" y="61435"/>
                </a:cubicBezTo>
                <a:cubicBezTo>
                  <a:pt x="117023" y="61435"/>
                  <a:pt x="134461" y="66424"/>
                  <a:pt x="149250" y="75515"/>
                </a:cubicBezTo>
                <a:cubicBezTo>
                  <a:pt x="153323" y="58635"/>
                  <a:pt x="162130" y="42758"/>
                  <a:pt x="175297" y="29591"/>
                </a:cubicBezTo>
                <a:cubicBezTo>
                  <a:pt x="194566" y="10322"/>
                  <a:pt x="219636" y="391"/>
                  <a:pt x="244890" y="0"/>
                </a:cubicBezTo>
                <a:lnTo>
                  <a:pt x="244890" y="0"/>
                </a:lnTo>
                <a:cubicBezTo>
                  <a:pt x="270144" y="391"/>
                  <a:pt x="295215" y="10322"/>
                  <a:pt x="314484" y="29591"/>
                </a:cubicBezTo>
                <a:cubicBezTo>
                  <a:pt x="327644" y="42751"/>
                  <a:pt x="336448" y="58618"/>
                  <a:pt x="340604" y="75474"/>
                </a:cubicBezTo>
                <a:cubicBezTo>
                  <a:pt x="355376" y="66408"/>
                  <a:pt x="372787" y="61434"/>
                  <a:pt x="391360" y="61434"/>
                </a:cubicBezTo>
                <a:cubicBezTo>
                  <a:pt x="418610" y="61434"/>
                  <a:pt x="443360" y="72140"/>
                  <a:pt x="461494" y="89721"/>
                </a:cubicBezTo>
                <a:cubicBezTo>
                  <a:pt x="479075" y="107854"/>
                  <a:pt x="489780" y="132604"/>
                  <a:pt x="489780" y="159854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" name="Teardrop 3"/>
          <p:cNvSpPr/>
          <p:nvPr/>
        </p:nvSpPr>
        <p:spPr>
          <a:xfrm rot="5400000" flipH="1" flipV="1">
            <a:off x="54499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" name="Teardrop 3"/>
          <p:cNvSpPr/>
          <p:nvPr/>
        </p:nvSpPr>
        <p:spPr>
          <a:xfrm rot="5400000" flipH="1" flipV="1">
            <a:off x="602118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" name="Teardrop 3"/>
          <p:cNvSpPr/>
          <p:nvPr/>
        </p:nvSpPr>
        <p:spPr>
          <a:xfrm rot="5400000" flipH="1" flipV="1">
            <a:off x="96594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" name="Teardrop 3"/>
          <p:cNvSpPr/>
          <p:nvPr/>
        </p:nvSpPr>
        <p:spPr>
          <a:xfrm rot="5400000" flipH="1" flipV="1">
            <a:off x="180848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" name="Teardrop 3"/>
          <p:cNvSpPr/>
          <p:nvPr/>
        </p:nvSpPr>
        <p:spPr>
          <a:xfrm rot="5400000" flipH="1" flipV="1">
            <a:off x="265102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" name="Teardrop 3"/>
          <p:cNvSpPr/>
          <p:nvPr/>
        </p:nvSpPr>
        <p:spPr>
          <a:xfrm rot="5400000" flipH="1" flipV="1">
            <a:off x="349356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" name="Teardrop 3"/>
          <p:cNvSpPr/>
          <p:nvPr/>
        </p:nvSpPr>
        <p:spPr>
          <a:xfrm rot="5400000" flipH="1" flipV="1">
            <a:off x="433610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" name="Teardrop 3"/>
          <p:cNvSpPr/>
          <p:nvPr/>
        </p:nvSpPr>
        <p:spPr>
          <a:xfrm rot="5400000" flipH="1" flipV="1">
            <a:off x="517864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1" name="Teardrop 3"/>
          <p:cNvSpPr/>
          <p:nvPr/>
        </p:nvSpPr>
        <p:spPr>
          <a:xfrm rot="5400000" flipH="1" flipV="1">
            <a:off x="770626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2" name="Teardrop 3"/>
          <p:cNvSpPr/>
          <p:nvPr/>
        </p:nvSpPr>
        <p:spPr>
          <a:xfrm rot="5400000" flipH="1" flipV="1">
            <a:off x="686372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" name="Teardrop 3"/>
          <p:cNvSpPr/>
          <p:nvPr/>
        </p:nvSpPr>
        <p:spPr>
          <a:xfrm rot="5400000" flipH="1" flipV="1">
            <a:off x="854880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" name="Teardrop 3"/>
          <p:cNvSpPr/>
          <p:nvPr/>
        </p:nvSpPr>
        <p:spPr>
          <a:xfrm rot="5400000" flipH="1" flipV="1">
            <a:off x="12340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" name="Teardrop 3"/>
          <p:cNvSpPr/>
          <p:nvPr/>
        </p:nvSpPr>
        <p:spPr>
          <a:xfrm rot="5400000" flipH="1" flipV="1">
            <a:off x="617401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" name="Teardrop 3"/>
          <p:cNvSpPr/>
          <p:nvPr/>
        </p:nvSpPr>
        <p:spPr>
          <a:xfrm rot="5400000" flipH="1" flipV="1">
            <a:off x="111877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2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2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" name="Teardrop 3"/>
          <p:cNvSpPr/>
          <p:nvPr/>
        </p:nvSpPr>
        <p:spPr>
          <a:xfrm rot="5400000" flipH="1" flipV="1">
            <a:off x="196131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1"/>
                </a:cubicBezTo>
                <a:cubicBezTo>
                  <a:pt x="100880" y="366700"/>
                  <a:pt x="130228" y="350981"/>
                  <a:pt x="163247" y="350981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90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5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5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" name="Teardrop 3"/>
          <p:cNvSpPr/>
          <p:nvPr/>
        </p:nvSpPr>
        <p:spPr>
          <a:xfrm rot="5400000" flipH="1" flipV="1">
            <a:off x="280385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1"/>
                </a:cubicBezTo>
                <a:cubicBezTo>
                  <a:pt x="100880" y="366700"/>
                  <a:pt x="130228" y="350981"/>
                  <a:pt x="163247" y="350981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5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8"/>
                  <a:pt x="61434" y="159855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" name="Teardrop 3"/>
          <p:cNvSpPr/>
          <p:nvPr/>
        </p:nvSpPr>
        <p:spPr>
          <a:xfrm rot="5400000" flipH="1" flipV="1">
            <a:off x="364639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1"/>
                </a:cubicBezTo>
                <a:cubicBezTo>
                  <a:pt x="100880" y="366700"/>
                  <a:pt x="130228" y="350981"/>
                  <a:pt x="163247" y="350981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5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8"/>
                  <a:pt x="61434" y="159855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" name="Teardrop 3"/>
          <p:cNvSpPr/>
          <p:nvPr/>
        </p:nvSpPr>
        <p:spPr>
          <a:xfrm rot="5400000" flipH="1" flipV="1">
            <a:off x="448893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8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" name="Teardrop 3"/>
          <p:cNvSpPr/>
          <p:nvPr/>
        </p:nvSpPr>
        <p:spPr>
          <a:xfrm rot="5400000" flipH="1" flipV="1">
            <a:off x="533147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" name="Teardrop 3"/>
          <p:cNvSpPr/>
          <p:nvPr/>
        </p:nvSpPr>
        <p:spPr>
          <a:xfrm rot="5400000" flipH="1" flipV="1">
            <a:off x="785909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8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" name="Teardrop 3"/>
          <p:cNvSpPr/>
          <p:nvPr/>
        </p:nvSpPr>
        <p:spPr>
          <a:xfrm rot="5400000" flipH="1" flipV="1">
            <a:off x="701655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" name="Teardrop 3"/>
          <p:cNvSpPr/>
          <p:nvPr/>
        </p:nvSpPr>
        <p:spPr>
          <a:xfrm rot="5400000" flipH="1" flipV="1">
            <a:off x="870163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2"/>
                  <a:pt x="50483" y="232539"/>
                  <a:pt x="37722" y="245300"/>
                </a:cubicBezTo>
                <a:cubicBezTo>
                  <a:pt x="20815" y="262207"/>
                  <a:pt x="11990" y="284136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3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0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7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6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2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2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8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3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8"/>
                </a:lnTo>
                <a:cubicBezTo>
                  <a:pt x="285145" y="221632"/>
                  <a:pt x="263250" y="229876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7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7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" name="Teardrop 3"/>
          <p:cNvSpPr/>
          <p:nvPr/>
        </p:nvSpPr>
        <p:spPr>
          <a:xfrm rot="5400000" flipH="1" flipV="1">
            <a:off x="27623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2"/>
                  <a:pt x="50483" y="232539"/>
                  <a:pt x="37722" y="245300"/>
                </a:cubicBezTo>
                <a:cubicBezTo>
                  <a:pt x="20815" y="262208"/>
                  <a:pt x="11990" y="284136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3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0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7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6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8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7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2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7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" name="Teardrop 3"/>
          <p:cNvSpPr/>
          <p:nvPr/>
        </p:nvSpPr>
        <p:spPr>
          <a:xfrm rot="5400000" flipH="1" flipV="1">
            <a:off x="644277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" name="Teardrop 3"/>
          <p:cNvSpPr/>
          <p:nvPr/>
        </p:nvSpPr>
        <p:spPr>
          <a:xfrm rot="5400000" flipH="1" flipV="1">
            <a:off x="-148774" y="1103813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2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7" y="223846"/>
                </a:cubicBezTo>
                <a:lnTo>
                  <a:pt x="221347" y="232509"/>
                </a:lnTo>
                <a:cubicBezTo>
                  <a:pt x="224390" y="249009"/>
                  <a:pt x="232545" y="264623"/>
                  <a:pt x="245300" y="277378"/>
                </a:cubicBezTo>
                <a:cubicBezTo>
                  <a:pt x="262207" y="294285"/>
                  <a:pt x="284136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5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4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4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1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39" y="207247"/>
                  <a:pt x="61434" y="182497"/>
                  <a:pt x="61434" y="155247"/>
                </a:cubicBezTo>
                <a:cubicBezTo>
                  <a:pt x="61434" y="136673"/>
                  <a:pt x="66407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89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2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5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6" y="0"/>
                </a:lnTo>
                <a:cubicBezTo>
                  <a:pt x="219687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1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9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7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8" y="30964"/>
                  <a:pt x="601147" y="8808"/>
                </a:cubicBezTo>
                <a:lnTo>
                  <a:pt x="515982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4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" name="Teardrop 3"/>
          <p:cNvSpPr/>
          <p:nvPr/>
        </p:nvSpPr>
        <p:spPr>
          <a:xfrm rot="5400000" flipH="1" flipV="1">
            <a:off x="138753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" name="Teardrop 3"/>
          <p:cNvSpPr/>
          <p:nvPr/>
        </p:nvSpPr>
        <p:spPr>
          <a:xfrm rot="5400000" flipH="1" flipV="1">
            <a:off x="223007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0" name="Teardrop 3"/>
          <p:cNvSpPr/>
          <p:nvPr/>
        </p:nvSpPr>
        <p:spPr>
          <a:xfrm rot="5400000" flipH="1" flipV="1">
            <a:off x="307261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1" name="Teardrop 3"/>
          <p:cNvSpPr/>
          <p:nvPr/>
        </p:nvSpPr>
        <p:spPr>
          <a:xfrm rot="5400000" flipH="1" flipV="1">
            <a:off x="391515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2" name="Teardrop 3"/>
          <p:cNvSpPr/>
          <p:nvPr/>
        </p:nvSpPr>
        <p:spPr>
          <a:xfrm rot="5400000" flipH="1" flipV="1">
            <a:off x="475769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3" name="Teardrop 3"/>
          <p:cNvSpPr/>
          <p:nvPr/>
        </p:nvSpPr>
        <p:spPr>
          <a:xfrm rot="5400000" flipH="1" flipV="1">
            <a:off x="560023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4" name="Teardrop 3"/>
          <p:cNvSpPr/>
          <p:nvPr/>
        </p:nvSpPr>
        <p:spPr>
          <a:xfrm rot="5400000" flipH="1" flipV="1">
            <a:off x="812785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5" name="Teardrop 3"/>
          <p:cNvSpPr/>
          <p:nvPr/>
        </p:nvSpPr>
        <p:spPr>
          <a:xfrm rot="5400000" flipH="1" flipV="1">
            <a:off x="728531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6" name="Teardrop 3"/>
          <p:cNvSpPr/>
          <p:nvPr/>
        </p:nvSpPr>
        <p:spPr>
          <a:xfrm rot="5400000" flipH="1" flipV="1">
            <a:off x="8812306" y="1174559"/>
            <a:ext cx="489780" cy="173608"/>
          </a:xfrm>
          <a:custGeom>
            <a:avLst/>
            <a:gdLst/>
            <a:ahLst/>
            <a:cxnLst/>
            <a:rect l="l" t="t" r="r" b="b"/>
            <a:pathLst>
              <a:path w="489780" h="173608">
                <a:moveTo>
                  <a:pt x="489780" y="159854"/>
                </a:moveTo>
                <a:lnTo>
                  <a:pt x="485976" y="173608"/>
                </a:lnTo>
                <a:lnTo>
                  <a:pt x="475131" y="173608"/>
                </a:lnTo>
                <a:cubicBezTo>
                  <a:pt x="477585" y="169211"/>
                  <a:pt x="477971" y="164422"/>
                  <a:pt x="477971" y="159544"/>
                </a:cubicBezTo>
                <a:cubicBezTo>
                  <a:pt x="477971" y="135634"/>
                  <a:pt x="468705" y="113887"/>
                  <a:pt x="453384" y="97876"/>
                </a:cubicBezTo>
                <a:lnTo>
                  <a:pt x="377652" y="173608"/>
                </a:lnTo>
                <a:lnTo>
                  <a:pt x="377561" y="173608"/>
                </a:lnTo>
                <a:lnTo>
                  <a:pt x="453339" y="97830"/>
                </a:lnTo>
                <a:cubicBezTo>
                  <a:pt x="437327" y="82509"/>
                  <a:pt x="415581" y="73244"/>
                  <a:pt x="391670" y="73244"/>
                </a:cubicBezTo>
                <a:cubicBezTo>
                  <a:pt x="341651" y="73244"/>
                  <a:pt x="301103" y="113792"/>
                  <a:pt x="301103" y="163811"/>
                </a:cubicBezTo>
                <a:lnTo>
                  <a:pt x="299830" y="173608"/>
                </a:lnTo>
                <a:lnTo>
                  <a:pt x="288634" y="173608"/>
                </a:lnTo>
                <a:cubicBezTo>
                  <a:pt x="289602" y="170367"/>
                  <a:pt x="289617" y="166907"/>
                  <a:pt x="289547" y="163248"/>
                </a:cubicBezTo>
                <a:cubicBezTo>
                  <a:pt x="289547" y="130228"/>
                  <a:pt x="305265" y="100880"/>
                  <a:pt x="329868" y="82592"/>
                </a:cubicBezTo>
                <a:cubicBezTo>
                  <a:pt x="326825" y="66091"/>
                  <a:pt x="318670" y="50477"/>
                  <a:pt x="305914" y="37722"/>
                </a:cubicBezTo>
                <a:cubicBezTo>
                  <a:pt x="289007" y="20815"/>
                  <a:pt x="267078" y="11989"/>
                  <a:pt x="244922" y="11501"/>
                </a:cubicBezTo>
                <a:lnTo>
                  <a:pt x="244922" y="96667"/>
                </a:lnTo>
                <a:lnTo>
                  <a:pt x="244858" y="96667"/>
                </a:lnTo>
                <a:lnTo>
                  <a:pt x="244858" y="11501"/>
                </a:lnTo>
                <a:cubicBezTo>
                  <a:pt x="222703" y="11990"/>
                  <a:pt x="200773" y="20815"/>
                  <a:pt x="183866" y="37722"/>
                </a:cubicBezTo>
                <a:cubicBezTo>
                  <a:pt x="171105" y="50483"/>
                  <a:pt x="162948" y="66105"/>
                  <a:pt x="159939" y="82613"/>
                </a:cubicBezTo>
                <a:cubicBezTo>
                  <a:pt x="184526" y="100902"/>
                  <a:pt x="200233" y="130241"/>
                  <a:pt x="200233" y="163248"/>
                </a:cubicBezTo>
                <a:lnTo>
                  <a:pt x="201368" y="173608"/>
                </a:lnTo>
                <a:lnTo>
                  <a:pt x="189949" y="173608"/>
                </a:lnTo>
                <a:cubicBezTo>
                  <a:pt x="188710" y="170302"/>
                  <a:pt x="188616" y="166986"/>
                  <a:pt x="188677" y="163811"/>
                </a:cubicBezTo>
                <a:cubicBezTo>
                  <a:pt x="188677" y="113792"/>
                  <a:pt x="148129" y="73244"/>
                  <a:pt x="98110" y="73244"/>
                </a:cubicBezTo>
                <a:cubicBezTo>
                  <a:pt x="74200" y="73244"/>
                  <a:pt x="52453" y="82510"/>
                  <a:pt x="36441" y="97831"/>
                </a:cubicBezTo>
                <a:lnTo>
                  <a:pt x="112218" y="173608"/>
                </a:lnTo>
                <a:lnTo>
                  <a:pt x="112128" y="173608"/>
                </a:lnTo>
                <a:lnTo>
                  <a:pt x="36396" y="97876"/>
                </a:lnTo>
                <a:cubicBezTo>
                  <a:pt x="21075" y="113887"/>
                  <a:pt x="11809" y="135634"/>
                  <a:pt x="11809" y="159544"/>
                </a:cubicBezTo>
                <a:lnTo>
                  <a:pt x="14649" y="173608"/>
                </a:lnTo>
                <a:lnTo>
                  <a:pt x="3810" y="173608"/>
                </a:lnTo>
                <a:cubicBezTo>
                  <a:pt x="332" y="169383"/>
                  <a:pt x="0" y="164657"/>
                  <a:pt x="0" y="159854"/>
                </a:cubicBezTo>
                <a:cubicBezTo>
                  <a:pt x="0" y="132604"/>
                  <a:pt x="10705" y="107854"/>
                  <a:pt x="28286" y="89721"/>
                </a:cubicBezTo>
                <a:lnTo>
                  <a:pt x="28286" y="89721"/>
                </a:lnTo>
                <a:cubicBezTo>
                  <a:pt x="46420" y="72140"/>
                  <a:pt x="71170" y="61435"/>
                  <a:pt x="98420" y="61435"/>
                </a:cubicBezTo>
                <a:cubicBezTo>
                  <a:pt x="117023" y="61435"/>
                  <a:pt x="134461" y="66424"/>
                  <a:pt x="149250" y="75515"/>
                </a:cubicBezTo>
                <a:cubicBezTo>
                  <a:pt x="153323" y="58635"/>
                  <a:pt x="162130" y="42758"/>
                  <a:pt x="175297" y="29591"/>
                </a:cubicBezTo>
                <a:cubicBezTo>
                  <a:pt x="194566" y="10322"/>
                  <a:pt x="219636" y="391"/>
                  <a:pt x="244890" y="0"/>
                </a:cubicBezTo>
                <a:lnTo>
                  <a:pt x="244890" y="0"/>
                </a:lnTo>
                <a:cubicBezTo>
                  <a:pt x="270144" y="391"/>
                  <a:pt x="295215" y="10322"/>
                  <a:pt x="314484" y="29591"/>
                </a:cubicBezTo>
                <a:cubicBezTo>
                  <a:pt x="327644" y="42751"/>
                  <a:pt x="336448" y="58618"/>
                  <a:pt x="340604" y="75474"/>
                </a:cubicBezTo>
                <a:cubicBezTo>
                  <a:pt x="355376" y="66408"/>
                  <a:pt x="372787" y="61434"/>
                  <a:pt x="391360" y="61434"/>
                </a:cubicBezTo>
                <a:cubicBezTo>
                  <a:pt x="418610" y="61434"/>
                  <a:pt x="443360" y="72140"/>
                  <a:pt x="461494" y="89721"/>
                </a:cubicBezTo>
                <a:cubicBezTo>
                  <a:pt x="479075" y="107854"/>
                  <a:pt x="489780" y="132604"/>
                  <a:pt x="489780" y="159854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7" name="Teardrop 3"/>
          <p:cNvSpPr/>
          <p:nvPr/>
        </p:nvSpPr>
        <p:spPr>
          <a:xfrm rot="5400000" flipH="1" flipV="1">
            <a:off x="54499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8" name="Teardrop 3"/>
          <p:cNvSpPr/>
          <p:nvPr/>
        </p:nvSpPr>
        <p:spPr>
          <a:xfrm rot="5400000" flipH="1" flipV="1">
            <a:off x="602118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9" name="Teardrop 3"/>
          <p:cNvSpPr/>
          <p:nvPr/>
        </p:nvSpPr>
        <p:spPr>
          <a:xfrm rot="5400000" flipH="1" flipV="1">
            <a:off x="96594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0" name="Teardrop 3"/>
          <p:cNvSpPr/>
          <p:nvPr/>
        </p:nvSpPr>
        <p:spPr>
          <a:xfrm rot="5400000" flipH="1" flipV="1">
            <a:off x="180848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1" name="Teardrop 3"/>
          <p:cNvSpPr/>
          <p:nvPr/>
        </p:nvSpPr>
        <p:spPr>
          <a:xfrm rot="5400000" flipH="1" flipV="1">
            <a:off x="265102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2" name="Teardrop 3"/>
          <p:cNvSpPr/>
          <p:nvPr/>
        </p:nvSpPr>
        <p:spPr>
          <a:xfrm rot="5400000" flipH="1" flipV="1">
            <a:off x="349356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3" name="Teardrop 3"/>
          <p:cNvSpPr/>
          <p:nvPr/>
        </p:nvSpPr>
        <p:spPr>
          <a:xfrm rot="5400000" flipH="1" flipV="1">
            <a:off x="433610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4" name="Teardrop 3"/>
          <p:cNvSpPr/>
          <p:nvPr/>
        </p:nvSpPr>
        <p:spPr>
          <a:xfrm rot="5400000" flipH="1" flipV="1">
            <a:off x="517864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5" name="Teardrop 3"/>
          <p:cNvSpPr/>
          <p:nvPr/>
        </p:nvSpPr>
        <p:spPr>
          <a:xfrm rot="5400000" flipH="1" flipV="1">
            <a:off x="770626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6" name="Teardrop 3"/>
          <p:cNvSpPr/>
          <p:nvPr/>
        </p:nvSpPr>
        <p:spPr>
          <a:xfrm rot="5400000" flipH="1" flipV="1">
            <a:off x="686372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7" name="Teardrop 3"/>
          <p:cNvSpPr/>
          <p:nvPr/>
        </p:nvSpPr>
        <p:spPr>
          <a:xfrm rot="5400000" flipH="1" flipV="1">
            <a:off x="854880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8" name="Teardrop 3"/>
          <p:cNvSpPr/>
          <p:nvPr/>
        </p:nvSpPr>
        <p:spPr>
          <a:xfrm rot="5400000" flipH="1" flipV="1">
            <a:off x="12340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9" name="Teardrop 3"/>
          <p:cNvSpPr/>
          <p:nvPr/>
        </p:nvSpPr>
        <p:spPr>
          <a:xfrm rot="5400000" flipH="1" flipV="1">
            <a:off x="644277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0" name="Teardrop 3"/>
          <p:cNvSpPr/>
          <p:nvPr/>
        </p:nvSpPr>
        <p:spPr>
          <a:xfrm rot="5400000" flipH="1" flipV="1">
            <a:off x="-148774" y="1946410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2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7" y="223846"/>
                </a:cubicBezTo>
                <a:lnTo>
                  <a:pt x="221347" y="232509"/>
                </a:lnTo>
                <a:cubicBezTo>
                  <a:pt x="224390" y="249009"/>
                  <a:pt x="232545" y="264623"/>
                  <a:pt x="245300" y="277378"/>
                </a:cubicBezTo>
                <a:cubicBezTo>
                  <a:pt x="262208" y="294285"/>
                  <a:pt x="284137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5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4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4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1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40" y="207247"/>
                  <a:pt x="61434" y="182497"/>
                  <a:pt x="61434" y="155247"/>
                </a:cubicBezTo>
                <a:cubicBezTo>
                  <a:pt x="61434" y="136673"/>
                  <a:pt x="66408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90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2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5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7" y="0"/>
                </a:lnTo>
                <a:cubicBezTo>
                  <a:pt x="219688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1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9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7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9" y="30964"/>
                  <a:pt x="601147" y="8808"/>
                </a:cubicBezTo>
                <a:lnTo>
                  <a:pt x="515982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4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1" name="Teardrop 3"/>
          <p:cNvSpPr/>
          <p:nvPr/>
        </p:nvSpPr>
        <p:spPr>
          <a:xfrm rot="5400000" flipH="1" flipV="1">
            <a:off x="138753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2" name="Teardrop 3"/>
          <p:cNvSpPr/>
          <p:nvPr/>
        </p:nvSpPr>
        <p:spPr>
          <a:xfrm rot="5400000" flipH="1" flipV="1">
            <a:off x="223007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3" name="Teardrop 3"/>
          <p:cNvSpPr/>
          <p:nvPr/>
        </p:nvSpPr>
        <p:spPr>
          <a:xfrm rot="5400000" flipH="1" flipV="1">
            <a:off x="307261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4" name="Teardrop 3"/>
          <p:cNvSpPr/>
          <p:nvPr/>
        </p:nvSpPr>
        <p:spPr>
          <a:xfrm rot="5400000" flipH="1" flipV="1">
            <a:off x="391515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5" name="Teardrop 3"/>
          <p:cNvSpPr/>
          <p:nvPr/>
        </p:nvSpPr>
        <p:spPr>
          <a:xfrm rot="5400000" flipH="1" flipV="1">
            <a:off x="475769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6" name="Teardrop 3"/>
          <p:cNvSpPr/>
          <p:nvPr/>
        </p:nvSpPr>
        <p:spPr>
          <a:xfrm rot="5400000" flipH="1" flipV="1">
            <a:off x="560023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7" name="Teardrop 3"/>
          <p:cNvSpPr/>
          <p:nvPr/>
        </p:nvSpPr>
        <p:spPr>
          <a:xfrm rot="5400000" flipH="1" flipV="1">
            <a:off x="812785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8" name="Teardrop 3"/>
          <p:cNvSpPr/>
          <p:nvPr/>
        </p:nvSpPr>
        <p:spPr>
          <a:xfrm rot="5400000" flipH="1" flipV="1">
            <a:off x="728531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9" name="Teardrop 3"/>
          <p:cNvSpPr/>
          <p:nvPr/>
        </p:nvSpPr>
        <p:spPr>
          <a:xfrm rot="5400000" flipH="1" flipV="1">
            <a:off x="8812306" y="2017156"/>
            <a:ext cx="489780" cy="173608"/>
          </a:xfrm>
          <a:custGeom>
            <a:avLst/>
            <a:gdLst/>
            <a:ahLst/>
            <a:cxnLst/>
            <a:rect l="l" t="t" r="r" b="b"/>
            <a:pathLst>
              <a:path w="489780" h="173608">
                <a:moveTo>
                  <a:pt x="489780" y="159854"/>
                </a:moveTo>
                <a:lnTo>
                  <a:pt x="485976" y="173608"/>
                </a:lnTo>
                <a:lnTo>
                  <a:pt x="475131" y="173608"/>
                </a:lnTo>
                <a:cubicBezTo>
                  <a:pt x="477585" y="169211"/>
                  <a:pt x="477971" y="164422"/>
                  <a:pt x="477971" y="159544"/>
                </a:cubicBezTo>
                <a:cubicBezTo>
                  <a:pt x="477971" y="135634"/>
                  <a:pt x="468705" y="113887"/>
                  <a:pt x="453384" y="97876"/>
                </a:cubicBezTo>
                <a:lnTo>
                  <a:pt x="377652" y="173608"/>
                </a:lnTo>
                <a:lnTo>
                  <a:pt x="377561" y="173608"/>
                </a:lnTo>
                <a:lnTo>
                  <a:pt x="453339" y="97830"/>
                </a:lnTo>
                <a:cubicBezTo>
                  <a:pt x="437327" y="82509"/>
                  <a:pt x="415581" y="73244"/>
                  <a:pt x="391670" y="73244"/>
                </a:cubicBezTo>
                <a:cubicBezTo>
                  <a:pt x="341651" y="73244"/>
                  <a:pt x="301103" y="113792"/>
                  <a:pt x="301103" y="163811"/>
                </a:cubicBezTo>
                <a:lnTo>
                  <a:pt x="299829" y="173608"/>
                </a:lnTo>
                <a:lnTo>
                  <a:pt x="288634" y="173608"/>
                </a:lnTo>
                <a:cubicBezTo>
                  <a:pt x="289602" y="170367"/>
                  <a:pt x="289617" y="166907"/>
                  <a:pt x="289547" y="163248"/>
                </a:cubicBezTo>
                <a:cubicBezTo>
                  <a:pt x="289547" y="130228"/>
                  <a:pt x="305265" y="100880"/>
                  <a:pt x="329868" y="82592"/>
                </a:cubicBezTo>
                <a:cubicBezTo>
                  <a:pt x="326825" y="66091"/>
                  <a:pt x="318670" y="50477"/>
                  <a:pt x="305914" y="37722"/>
                </a:cubicBezTo>
                <a:cubicBezTo>
                  <a:pt x="289007" y="20815"/>
                  <a:pt x="267078" y="11989"/>
                  <a:pt x="244922" y="11501"/>
                </a:cubicBezTo>
                <a:lnTo>
                  <a:pt x="244922" y="96667"/>
                </a:lnTo>
                <a:lnTo>
                  <a:pt x="244858" y="96667"/>
                </a:lnTo>
                <a:lnTo>
                  <a:pt x="244858" y="11501"/>
                </a:lnTo>
                <a:cubicBezTo>
                  <a:pt x="222703" y="11990"/>
                  <a:pt x="200774" y="20815"/>
                  <a:pt x="183866" y="37722"/>
                </a:cubicBezTo>
                <a:cubicBezTo>
                  <a:pt x="171105" y="50483"/>
                  <a:pt x="162948" y="66105"/>
                  <a:pt x="159939" y="82613"/>
                </a:cubicBezTo>
                <a:cubicBezTo>
                  <a:pt x="184526" y="100902"/>
                  <a:pt x="200233" y="130241"/>
                  <a:pt x="200233" y="163248"/>
                </a:cubicBezTo>
                <a:lnTo>
                  <a:pt x="201368" y="173608"/>
                </a:lnTo>
                <a:lnTo>
                  <a:pt x="189949" y="173608"/>
                </a:lnTo>
                <a:cubicBezTo>
                  <a:pt x="188710" y="170302"/>
                  <a:pt x="188616" y="166986"/>
                  <a:pt x="188677" y="163811"/>
                </a:cubicBezTo>
                <a:cubicBezTo>
                  <a:pt x="188677" y="113792"/>
                  <a:pt x="148129" y="73244"/>
                  <a:pt x="98110" y="73244"/>
                </a:cubicBezTo>
                <a:cubicBezTo>
                  <a:pt x="74200" y="73244"/>
                  <a:pt x="52453" y="82510"/>
                  <a:pt x="36441" y="97831"/>
                </a:cubicBezTo>
                <a:lnTo>
                  <a:pt x="112218" y="173608"/>
                </a:lnTo>
                <a:lnTo>
                  <a:pt x="112128" y="173608"/>
                </a:lnTo>
                <a:lnTo>
                  <a:pt x="36396" y="97876"/>
                </a:lnTo>
                <a:cubicBezTo>
                  <a:pt x="21075" y="113887"/>
                  <a:pt x="11809" y="135634"/>
                  <a:pt x="11809" y="159544"/>
                </a:cubicBezTo>
                <a:lnTo>
                  <a:pt x="14649" y="173608"/>
                </a:lnTo>
                <a:lnTo>
                  <a:pt x="3810" y="173608"/>
                </a:lnTo>
                <a:cubicBezTo>
                  <a:pt x="333" y="169383"/>
                  <a:pt x="0" y="164657"/>
                  <a:pt x="0" y="159854"/>
                </a:cubicBezTo>
                <a:cubicBezTo>
                  <a:pt x="0" y="132604"/>
                  <a:pt x="10706" y="107854"/>
                  <a:pt x="28286" y="89721"/>
                </a:cubicBezTo>
                <a:lnTo>
                  <a:pt x="28286" y="89721"/>
                </a:lnTo>
                <a:cubicBezTo>
                  <a:pt x="46420" y="72140"/>
                  <a:pt x="71170" y="61435"/>
                  <a:pt x="98420" y="61435"/>
                </a:cubicBezTo>
                <a:cubicBezTo>
                  <a:pt x="117023" y="61435"/>
                  <a:pt x="134461" y="66424"/>
                  <a:pt x="149250" y="75515"/>
                </a:cubicBezTo>
                <a:cubicBezTo>
                  <a:pt x="153323" y="58635"/>
                  <a:pt x="162130" y="42758"/>
                  <a:pt x="175297" y="29591"/>
                </a:cubicBezTo>
                <a:cubicBezTo>
                  <a:pt x="194566" y="10322"/>
                  <a:pt x="219636" y="391"/>
                  <a:pt x="244890" y="0"/>
                </a:cubicBezTo>
                <a:lnTo>
                  <a:pt x="244890" y="0"/>
                </a:lnTo>
                <a:cubicBezTo>
                  <a:pt x="270144" y="391"/>
                  <a:pt x="295215" y="10322"/>
                  <a:pt x="314484" y="29591"/>
                </a:cubicBezTo>
                <a:cubicBezTo>
                  <a:pt x="327644" y="42751"/>
                  <a:pt x="336448" y="58618"/>
                  <a:pt x="340604" y="75474"/>
                </a:cubicBezTo>
                <a:cubicBezTo>
                  <a:pt x="355376" y="66408"/>
                  <a:pt x="372787" y="61434"/>
                  <a:pt x="391360" y="61434"/>
                </a:cubicBezTo>
                <a:cubicBezTo>
                  <a:pt x="418610" y="61434"/>
                  <a:pt x="443360" y="72140"/>
                  <a:pt x="461494" y="89721"/>
                </a:cubicBezTo>
                <a:cubicBezTo>
                  <a:pt x="479075" y="107854"/>
                  <a:pt x="489780" y="132604"/>
                  <a:pt x="489780" y="159854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0" name="Teardrop 3"/>
          <p:cNvSpPr/>
          <p:nvPr/>
        </p:nvSpPr>
        <p:spPr>
          <a:xfrm rot="5400000" flipH="1" flipV="1">
            <a:off x="54499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1" name="Teardrop 3"/>
          <p:cNvSpPr/>
          <p:nvPr/>
        </p:nvSpPr>
        <p:spPr>
          <a:xfrm rot="5400000" flipH="1" flipV="1">
            <a:off x="602118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2" name="Teardrop 3"/>
          <p:cNvSpPr/>
          <p:nvPr/>
        </p:nvSpPr>
        <p:spPr>
          <a:xfrm rot="5400000" flipH="1" flipV="1">
            <a:off x="96594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3" name="Teardrop 3"/>
          <p:cNvSpPr/>
          <p:nvPr/>
        </p:nvSpPr>
        <p:spPr>
          <a:xfrm rot="5400000" flipH="1" flipV="1">
            <a:off x="180848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4" name="Teardrop 3"/>
          <p:cNvSpPr/>
          <p:nvPr/>
        </p:nvSpPr>
        <p:spPr>
          <a:xfrm rot="5400000" flipH="1" flipV="1">
            <a:off x="265102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5" name="Teardrop 3"/>
          <p:cNvSpPr/>
          <p:nvPr/>
        </p:nvSpPr>
        <p:spPr>
          <a:xfrm rot="5400000" flipH="1" flipV="1">
            <a:off x="349356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6" name="Teardrop 3"/>
          <p:cNvSpPr/>
          <p:nvPr/>
        </p:nvSpPr>
        <p:spPr>
          <a:xfrm rot="5400000" flipH="1" flipV="1">
            <a:off x="433610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7" name="Teardrop 3"/>
          <p:cNvSpPr/>
          <p:nvPr/>
        </p:nvSpPr>
        <p:spPr>
          <a:xfrm rot="5400000" flipH="1" flipV="1">
            <a:off x="517864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8" name="Teardrop 3"/>
          <p:cNvSpPr/>
          <p:nvPr/>
        </p:nvSpPr>
        <p:spPr>
          <a:xfrm rot="5400000" flipH="1" flipV="1">
            <a:off x="770626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9" name="Teardrop 3"/>
          <p:cNvSpPr/>
          <p:nvPr/>
        </p:nvSpPr>
        <p:spPr>
          <a:xfrm rot="5400000" flipH="1" flipV="1">
            <a:off x="686372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0" name="Teardrop 3"/>
          <p:cNvSpPr/>
          <p:nvPr/>
        </p:nvSpPr>
        <p:spPr>
          <a:xfrm rot="5400000" flipH="1" flipV="1">
            <a:off x="854880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1" name="Teardrop 3"/>
          <p:cNvSpPr/>
          <p:nvPr/>
        </p:nvSpPr>
        <p:spPr>
          <a:xfrm rot="5400000" flipH="1" flipV="1">
            <a:off x="12340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2" name="Teardrop 3"/>
          <p:cNvSpPr/>
          <p:nvPr/>
        </p:nvSpPr>
        <p:spPr>
          <a:xfrm rot="5400000" flipH="1" flipV="1">
            <a:off x="644277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3" name="Teardrop 3"/>
          <p:cNvSpPr/>
          <p:nvPr/>
        </p:nvSpPr>
        <p:spPr>
          <a:xfrm rot="5400000" flipH="1" flipV="1">
            <a:off x="-148774" y="2795083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2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7" y="223846"/>
                </a:cubicBezTo>
                <a:lnTo>
                  <a:pt x="221347" y="232509"/>
                </a:lnTo>
                <a:cubicBezTo>
                  <a:pt x="224390" y="249009"/>
                  <a:pt x="232545" y="264623"/>
                  <a:pt x="245300" y="277378"/>
                </a:cubicBezTo>
                <a:cubicBezTo>
                  <a:pt x="262208" y="294285"/>
                  <a:pt x="284137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6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5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5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1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40" y="207247"/>
                  <a:pt x="61434" y="182497"/>
                  <a:pt x="61434" y="155247"/>
                </a:cubicBezTo>
                <a:cubicBezTo>
                  <a:pt x="61434" y="136673"/>
                  <a:pt x="66408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90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2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5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7" y="0"/>
                </a:lnTo>
                <a:cubicBezTo>
                  <a:pt x="219688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2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9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8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9" y="30964"/>
                  <a:pt x="601147" y="8808"/>
                </a:cubicBezTo>
                <a:lnTo>
                  <a:pt x="515982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5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4" name="Teardrop 3"/>
          <p:cNvSpPr/>
          <p:nvPr/>
        </p:nvSpPr>
        <p:spPr>
          <a:xfrm rot="5400000" flipH="1" flipV="1">
            <a:off x="138753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5" name="Teardrop 3"/>
          <p:cNvSpPr/>
          <p:nvPr/>
        </p:nvSpPr>
        <p:spPr>
          <a:xfrm rot="5400000" flipH="1" flipV="1">
            <a:off x="223007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6" name="Teardrop 3"/>
          <p:cNvSpPr/>
          <p:nvPr/>
        </p:nvSpPr>
        <p:spPr>
          <a:xfrm rot="5400000" flipH="1" flipV="1">
            <a:off x="307261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7" name="Teardrop 3"/>
          <p:cNvSpPr/>
          <p:nvPr/>
        </p:nvSpPr>
        <p:spPr>
          <a:xfrm rot="5400000" flipH="1" flipV="1">
            <a:off x="391515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8" name="Teardrop 3"/>
          <p:cNvSpPr/>
          <p:nvPr/>
        </p:nvSpPr>
        <p:spPr>
          <a:xfrm rot="5400000" flipH="1" flipV="1">
            <a:off x="475769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9" name="Teardrop 3"/>
          <p:cNvSpPr/>
          <p:nvPr/>
        </p:nvSpPr>
        <p:spPr>
          <a:xfrm rot="5400000" flipH="1" flipV="1">
            <a:off x="560023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0" name="Teardrop 3"/>
          <p:cNvSpPr/>
          <p:nvPr/>
        </p:nvSpPr>
        <p:spPr>
          <a:xfrm rot="5400000" flipH="1" flipV="1">
            <a:off x="812785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1" name="Teardrop 3"/>
          <p:cNvSpPr/>
          <p:nvPr/>
        </p:nvSpPr>
        <p:spPr>
          <a:xfrm rot="5400000" flipH="1" flipV="1">
            <a:off x="728531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2" name="Teardrop 3"/>
          <p:cNvSpPr/>
          <p:nvPr/>
        </p:nvSpPr>
        <p:spPr>
          <a:xfrm rot="5400000" flipH="1" flipV="1">
            <a:off x="8812306" y="2865829"/>
            <a:ext cx="489780" cy="173608"/>
          </a:xfrm>
          <a:custGeom>
            <a:avLst/>
            <a:gdLst/>
            <a:ahLst/>
            <a:cxnLst/>
            <a:rect l="l" t="t" r="r" b="b"/>
            <a:pathLst>
              <a:path w="489780" h="173608">
                <a:moveTo>
                  <a:pt x="489780" y="159854"/>
                </a:moveTo>
                <a:lnTo>
                  <a:pt x="485976" y="173608"/>
                </a:lnTo>
                <a:lnTo>
                  <a:pt x="475132" y="173608"/>
                </a:lnTo>
                <a:cubicBezTo>
                  <a:pt x="477585" y="169211"/>
                  <a:pt x="477971" y="164422"/>
                  <a:pt x="477971" y="159544"/>
                </a:cubicBezTo>
                <a:cubicBezTo>
                  <a:pt x="477971" y="135634"/>
                  <a:pt x="468705" y="113887"/>
                  <a:pt x="453384" y="97876"/>
                </a:cubicBezTo>
                <a:lnTo>
                  <a:pt x="377652" y="173608"/>
                </a:lnTo>
                <a:lnTo>
                  <a:pt x="377561" y="173608"/>
                </a:lnTo>
                <a:lnTo>
                  <a:pt x="453339" y="97830"/>
                </a:lnTo>
                <a:cubicBezTo>
                  <a:pt x="437327" y="82509"/>
                  <a:pt x="415581" y="73244"/>
                  <a:pt x="391670" y="73244"/>
                </a:cubicBezTo>
                <a:cubicBezTo>
                  <a:pt x="341652" y="73244"/>
                  <a:pt x="301103" y="113792"/>
                  <a:pt x="301103" y="163811"/>
                </a:cubicBezTo>
                <a:lnTo>
                  <a:pt x="299830" y="173608"/>
                </a:lnTo>
                <a:lnTo>
                  <a:pt x="288634" y="173608"/>
                </a:lnTo>
                <a:cubicBezTo>
                  <a:pt x="289602" y="170367"/>
                  <a:pt x="289617" y="166907"/>
                  <a:pt x="289547" y="163248"/>
                </a:cubicBezTo>
                <a:cubicBezTo>
                  <a:pt x="289547" y="130228"/>
                  <a:pt x="305265" y="100880"/>
                  <a:pt x="329868" y="82592"/>
                </a:cubicBezTo>
                <a:cubicBezTo>
                  <a:pt x="326825" y="66091"/>
                  <a:pt x="318670" y="50477"/>
                  <a:pt x="305914" y="37722"/>
                </a:cubicBezTo>
                <a:cubicBezTo>
                  <a:pt x="289007" y="20815"/>
                  <a:pt x="267078" y="11989"/>
                  <a:pt x="244922" y="11501"/>
                </a:cubicBezTo>
                <a:lnTo>
                  <a:pt x="244922" y="96667"/>
                </a:lnTo>
                <a:lnTo>
                  <a:pt x="244858" y="96667"/>
                </a:lnTo>
                <a:lnTo>
                  <a:pt x="244858" y="11501"/>
                </a:lnTo>
                <a:cubicBezTo>
                  <a:pt x="222703" y="11990"/>
                  <a:pt x="200774" y="20815"/>
                  <a:pt x="183866" y="37722"/>
                </a:cubicBezTo>
                <a:cubicBezTo>
                  <a:pt x="171105" y="50483"/>
                  <a:pt x="162948" y="66105"/>
                  <a:pt x="159939" y="82613"/>
                </a:cubicBezTo>
                <a:cubicBezTo>
                  <a:pt x="184526" y="100902"/>
                  <a:pt x="200233" y="130241"/>
                  <a:pt x="200233" y="163248"/>
                </a:cubicBezTo>
                <a:lnTo>
                  <a:pt x="201368" y="173608"/>
                </a:lnTo>
                <a:lnTo>
                  <a:pt x="189949" y="173608"/>
                </a:lnTo>
                <a:cubicBezTo>
                  <a:pt x="188710" y="170302"/>
                  <a:pt x="188616" y="166986"/>
                  <a:pt x="188677" y="163811"/>
                </a:cubicBezTo>
                <a:cubicBezTo>
                  <a:pt x="188677" y="113792"/>
                  <a:pt x="148129" y="73244"/>
                  <a:pt x="98110" y="73244"/>
                </a:cubicBezTo>
                <a:cubicBezTo>
                  <a:pt x="74200" y="73244"/>
                  <a:pt x="52453" y="82510"/>
                  <a:pt x="36441" y="97831"/>
                </a:cubicBezTo>
                <a:lnTo>
                  <a:pt x="112218" y="173608"/>
                </a:lnTo>
                <a:lnTo>
                  <a:pt x="112128" y="173608"/>
                </a:lnTo>
                <a:lnTo>
                  <a:pt x="36396" y="97876"/>
                </a:lnTo>
                <a:cubicBezTo>
                  <a:pt x="21075" y="113887"/>
                  <a:pt x="11809" y="135634"/>
                  <a:pt x="11809" y="159544"/>
                </a:cubicBezTo>
                <a:lnTo>
                  <a:pt x="14649" y="173608"/>
                </a:lnTo>
                <a:lnTo>
                  <a:pt x="3810" y="173608"/>
                </a:lnTo>
                <a:cubicBezTo>
                  <a:pt x="333" y="169383"/>
                  <a:pt x="0" y="164657"/>
                  <a:pt x="0" y="159854"/>
                </a:cubicBezTo>
                <a:cubicBezTo>
                  <a:pt x="0" y="132604"/>
                  <a:pt x="10706" y="107854"/>
                  <a:pt x="28286" y="89721"/>
                </a:cubicBezTo>
                <a:lnTo>
                  <a:pt x="28286" y="89721"/>
                </a:lnTo>
                <a:cubicBezTo>
                  <a:pt x="46420" y="72140"/>
                  <a:pt x="71170" y="61435"/>
                  <a:pt x="98420" y="61435"/>
                </a:cubicBezTo>
                <a:cubicBezTo>
                  <a:pt x="117023" y="61435"/>
                  <a:pt x="134461" y="66424"/>
                  <a:pt x="149250" y="75515"/>
                </a:cubicBezTo>
                <a:cubicBezTo>
                  <a:pt x="153323" y="58635"/>
                  <a:pt x="162130" y="42758"/>
                  <a:pt x="175297" y="29591"/>
                </a:cubicBezTo>
                <a:cubicBezTo>
                  <a:pt x="194566" y="10322"/>
                  <a:pt x="219636" y="391"/>
                  <a:pt x="244890" y="0"/>
                </a:cubicBezTo>
                <a:lnTo>
                  <a:pt x="244890" y="0"/>
                </a:lnTo>
                <a:cubicBezTo>
                  <a:pt x="270144" y="391"/>
                  <a:pt x="295215" y="10322"/>
                  <a:pt x="314484" y="29591"/>
                </a:cubicBezTo>
                <a:cubicBezTo>
                  <a:pt x="327644" y="42751"/>
                  <a:pt x="336448" y="58618"/>
                  <a:pt x="340604" y="75474"/>
                </a:cubicBezTo>
                <a:cubicBezTo>
                  <a:pt x="355376" y="66408"/>
                  <a:pt x="372787" y="61434"/>
                  <a:pt x="391360" y="61434"/>
                </a:cubicBezTo>
                <a:cubicBezTo>
                  <a:pt x="418611" y="61434"/>
                  <a:pt x="443360" y="72140"/>
                  <a:pt x="461494" y="89721"/>
                </a:cubicBezTo>
                <a:cubicBezTo>
                  <a:pt x="479075" y="107854"/>
                  <a:pt x="489780" y="132604"/>
                  <a:pt x="489780" y="159854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3" name="Teardrop 3"/>
          <p:cNvSpPr/>
          <p:nvPr/>
        </p:nvSpPr>
        <p:spPr>
          <a:xfrm rot="5400000" flipH="1" flipV="1">
            <a:off x="54499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4" name="Teardrop 3"/>
          <p:cNvSpPr/>
          <p:nvPr/>
        </p:nvSpPr>
        <p:spPr>
          <a:xfrm rot="5400000" flipH="1" flipV="1">
            <a:off x="602118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5" name="Teardrop 3"/>
          <p:cNvSpPr/>
          <p:nvPr/>
        </p:nvSpPr>
        <p:spPr>
          <a:xfrm rot="5400000" flipH="1" flipV="1">
            <a:off x="96594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6" name="Teardrop 3"/>
          <p:cNvSpPr/>
          <p:nvPr/>
        </p:nvSpPr>
        <p:spPr>
          <a:xfrm rot="5400000" flipH="1" flipV="1">
            <a:off x="180848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7" name="Teardrop 3"/>
          <p:cNvSpPr/>
          <p:nvPr/>
        </p:nvSpPr>
        <p:spPr>
          <a:xfrm rot="5400000" flipH="1" flipV="1">
            <a:off x="265102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8" name="Teardrop 3"/>
          <p:cNvSpPr/>
          <p:nvPr/>
        </p:nvSpPr>
        <p:spPr>
          <a:xfrm rot="5400000" flipH="1" flipV="1">
            <a:off x="349356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9" name="Teardrop 3"/>
          <p:cNvSpPr/>
          <p:nvPr/>
        </p:nvSpPr>
        <p:spPr>
          <a:xfrm rot="5400000" flipH="1" flipV="1">
            <a:off x="433610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0" name="Teardrop 3"/>
          <p:cNvSpPr/>
          <p:nvPr/>
        </p:nvSpPr>
        <p:spPr>
          <a:xfrm rot="5400000" flipH="1" flipV="1">
            <a:off x="517864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1" name="Teardrop 3"/>
          <p:cNvSpPr/>
          <p:nvPr/>
        </p:nvSpPr>
        <p:spPr>
          <a:xfrm rot="5400000" flipH="1" flipV="1">
            <a:off x="770626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2" name="Teardrop 3"/>
          <p:cNvSpPr/>
          <p:nvPr/>
        </p:nvSpPr>
        <p:spPr>
          <a:xfrm rot="5400000" flipH="1" flipV="1">
            <a:off x="686372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3" name="Teardrop 3"/>
          <p:cNvSpPr/>
          <p:nvPr/>
        </p:nvSpPr>
        <p:spPr>
          <a:xfrm rot="5400000" flipH="1" flipV="1">
            <a:off x="854880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4" name="Teardrop 3"/>
          <p:cNvSpPr/>
          <p:nvPr/>
        </p:nvSpPr>
        <p:spPr>
          <a:xfrm rot="5400000" flipH="1" flipV="1">
            <a:off x="12340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5" name="Teardrop 3"/>
          <p:cNvSpPr/>
          <p:nvPr/>
        </p:nvSpPr>
        <p:spPr>
          <a:xfrm rot="5400000" flipH="1" flipV="1">
            <a:off x="644277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6" name="Teardrop 3"/>
          <p:cNvSpPr/>
          <p:nvPr/>
        </p:nvSpPr>
        <p:spPr>
          <a:xfrm rot="5400000" flipH="1" flipV="1">
            <a:off x="-148774" y="3639262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2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7" y="223846"/>
                </a:cubicBezTo>
                <a:lnTo>
                  <a:pt x="221347" y="232509"/>
                </a:lnTo>
                <a:cubicBezTo>
                  <a:pt x="224390" y="249009"/>
                  <a:pt x="232545" y="264623"/>
                  <a:pt x="245300" y="277378"/>
                </a:cubicBezTo>
                <a:cubicBezTo>
                  <a:pt x="262208" y="294285"/>
                  <a:pt x="284137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6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5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5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1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40" y="207247"/>
                  <a:pt x="61434" y="182497"/>
                  <a:pt x="61434" y="155247"/>
                </a:cubicBezTo>
                <a:cubicBezTo>
                  <a:pt x="61434" y="136673"/>
                  <a:pt x="66408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90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2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5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7" y="0"/>
                </a:lnTo>
                <a:cubicBezTo>
                  <a:pt x="219688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2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9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8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9" y="30964"/>
                  <a:pt x="601147" y="8808"/>
                </a:cubicBezTo>
                <a:lnTo>
                  <a:pt x="515982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5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7" name="Teardrop 3"/>
          <p:cNvSpPr/>
          <p:nvPr/>
        </p:nvSpPr>
        <p:spPr>
          <a:xfrm rot="5400000" flipH="1" flipV="1">
            <a:off x="138753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8" name="Teardrop 3"/>
          <p:cNvSpPr/>
          <p:nvPr/>
        </p:nvSpPr>
        <p:spPr>
          <a:xfrm rot="5400000" flipH="1" flipV="1">
            <a:off x="223007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9" name="Teardrop 3"/>
          <p:cNvSpPr/>
          <p:nvPr/>
        </p:nvSpPr>
        <p:spPr>
          <a:xfrm rot="5400000" flipH="1" flipV="1">
            <a:off x="307261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" name="Teardrop 3"/>
          <p:cNvSpPr/>
          <p:nvPr/>
        </p:nvSpPr>
        <p:spPr>
          <a:xfrm rot="5400000" flipH="1" flipV="1">
            <a:off x="391515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1" name="Teardrop 3"/>
          <p:cNvSpPr/>
          <p:nvPr/>
        </p:nvSpPr>
        <p:spPr>
          <a:xfrm rot="5400000" flipH="1" flipV="1">
            <a:off x="475769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2" name="Teardrop 3"/>
          <p:cNvSpPr/>
          <p:nvPr/>
        </p:nvSpPr>
        <p:spPr>
          <a:xfrm rot="5400000" flipH="1" flipV="1">
            <a:off x="560023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3" name="Teardrop 3"/>
          <p:cNvSpPr/>
          <p:nvPr/>
        </p:nvSpPr>
        <p:spPr>
          <a:xfrm rot="5400000" flipH="1" flipV="1">
            <a:off x="812785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" name="Teardrop 3"/>
          <p:cNvSpPr/>
          <p:nvPr/>
        </p:nvSpPr>
        <p:spPr>
          <a:xfrm rot="5400000" flipH="1" flipV="1">
            <a:off x="728531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5" name="Teardrop 3"/>
          <p:cNvSpPr/>
          <p:nvPr/>
        </p:nvSpPr>
        <p:spPr>
          <a:xfrm rot="5400000" flipH="1" flipV="1">
            <a:off x="8812306" y="3710008"/>
            <a:ext cx="489780" cy="173608"/>
          </a:xfrm>
          <a:custGeom>
            <a:avLst/>
            <a:gdLst/>
            <a:ahLst/>
            <a:cxnLst/>
            <a:rect l="l" t="t" r="r" b="b"/>
            <a:pathLst>
              <a:path w="489780" h="173608">
                <a:moveTo>
                  <a:pt x="489780" y="159854"/>
                </a:moveTo>
                <a:lnTo>
                  <a:pt x="485976" y="173608"/>
                </a:lnTo>
                <a:lnTo>
                  <a:pt x="475132" y="173608"/>
                </a:lnTo>
                <a:cubicBezTo>
                  <a:pt x="477585" y="169211"/>
                  <a:pt x="477971" y="164422"/>
                  <a:pt x="477971" y="159544"/>
                </a:cubicBezTo>
                <a:cubicBezTo>
                  <a:pt x="477971" y="135634"/>
                  <a:pt x="468705" y="113887"/>
                  <a:pt x="453384" y="97876"/>
                </a:cubicBezTo>
                <a:lnTo>
                  <a:pt x="377652" y="173608"/>
                </a:lnTo>
                <a:lnTo>
                  <a:pt x="377561" y="173608"/>
                </a:lnTo>
                <a:lnTo>
                  <a:pt x="453339" y="97830"/>
                </a:lnTo>
                <a:cubicBezTo>
                  <a:pt x="437327" y="82509"/>
                  <a:pt x="415581" y="73244"/>
                  <a:pt x="391670" y="73244"/>
                </a:cubicBezTo>
                <a:cubicBezTo>
                  <a:pt x="341652" y="73244"/>
                  <a:pt x="301103" y="113792"/>
                  <a:pt x="301103" y="163811"/>
                </a:cubicBezTo>
                <a:lnTo>
                  <a:pt x="299830" y="173608"/>
                </a:lnTo>
                <a:lnTo>
                  <a:pt x="288634" y="173608"/>
                </a:lnTo>
                <a:cubicBezTo>
                  <a:pt x="289602" y="170367"/>
                  <a:pt x="289617" y="166907"/>
                  <a:pt x="289547" y="163248"/>
                </a:cubicBezTo>
                <a:cubicBezTo>
                  <a:pt x="289547" y="130228"/>
                  <a:pt x="305265" y="100880"/>
                  <a:pt x="329868" y="82592"/>
                </a:cubicBezTo>
                <a:cubicBezTo>
                  <a:pt x="326825" y="66091"/>
                  <a:pt x="318670" y="50477"/>
                  <a:pt x="305914" y="37722"/>
                </a:cubicBezTo>
                <a:cubicBezTo>
                  <a:pt x="289007" y="20815"/>
                  <a:pt x="267078" y="11989"/>
                  <a:pt x="244922" y="11501"/>
                </a:cubicBezTo>
                <a:lnTo>
                  <a:pt x="244922" y="96667"/>
                </a:lnTo>
                <a:lnTo>
                  <a:pt x="244858" y="96667"/>
                </a:lnTo>
                <a:lnTo>
                  <a:pt x="244858" y="11501"/>
                </a:lnTo>
                <a:cubicBezTo>
                  <a:pt x="222703" y="11990"/>
                  <a:pt x="200774" y="20815"/>
                  <a:pt x="183866" y="37722"/>
                </a:cubicBezTo>
                <a:cubicBezTo>
                  <a:pt x="171105" y="50483"/>
                  <a:pt x="162948" y="66105"/>
                  <a:pt x="159939" y="82613"/>
                </a:cubicBezTo>
                <a:cubicBezTo>
                  <a:pt x="184526" y="100902"/>
                  <a:pt x="200233" y="130241"/>
                  <a:pt x="200233" y="163248"/>
                </a:cubicBezTo>
                <a:lnTo>
                  <a:pt x="201368" y="173608"/>
                </a:lnTo>
                <a:lnTo>
                  <a:pt x="189949" y="173608"/>
                </a:lnTo>
                <a:cubicBezTo>
                  <a:pt x="188710" y="170302"/>
                  <a:pt x="188616" y="166986"/>
                  <a:pt x="188677" y="163811"/>
                </a:cubicBezTo>
                <a:cubicBezTo>
                  <a:pt x="188677" y="113792"/>
                  <a:pt x="148129" y="73244"/>
                  <a:pt x="98110" y="73244"/>
                </a:cubicBezTo>
                <a:cubicBezTo>
                  <a:pt x="74200" y="73244"/>
                  <a:pt x="52453" y="82510"/>
                  <a:pt x="36441" y="97831"/>
                </a:cubicBezTo>
                <a:lnTo>
                  <a:pt x="112218" y="173608"/>
                </a:lnTo>
                <a:lnTo>
                  <a:pt x="112128" y="173608"/>
                </a:lnTo>
                <a:lnTo>
                  <a:pt x="36396" y="97876"/>
                </a:lnTo>
                <a:cubicBezTo>
                  <a:pt x="21075" y="113887"/>
                  <a:pt x="11809" y="135634"/>
                  <a:pt x="11809" y="159544"/>
                </a:cubicBezTo>
                <a:lnTo>
                  <a:pt x="14649" y="173608"/>
                </a:lnTo>
                <a:lnTo>
                  <a:pt x="3810" y="173608"/>
                </a:lnTo>
                <a:cubicBezTo>
                  <a:pt x="333" y="169383"/>
                  <a:pt x="0" y="164657"/>
                  <a:pt x="0" y="159854"/>
                </a:cubicBezTo>
                <a:cubicBezTo>
                  <a:pt x="0" y="132604"/>
                  <a:pt x="10706" y="107854"/>
                  <a:pt x="28286" y="89721"/>
                </a:cubicBezTo>
                <a:lnTo>
                  <a:pt x="28286" y="89721"/>
                </a:lnTo>
                <a:cubicBezTo>
                  <a:pt x="46420" y="72140"/>
                  <a:pt x="71170" y="61435"/>
                  <a:pt x="98420" y="61435"/>
                </a:cubicBezTo>
                <a:cubicBezTo>
                  <a:pt x="117023" y="61435"/>
                  <a:pt x="134461" y="66424"/>
                  <a:pt x="149250" y="75515"/>
                </a:cubicBezTo>
                <a:cubicBezTo>
                  <a:pt x="153323" y="58635"/>
                  <a:pt x="162130" y="42758"/>
                  <a:pt x="175297" y="29591"/>
                </a:cubicBezTo>
                <a:cubicBezTo>
                  <a:pt x="194566" y="10322"/>
                  <a:pt x="219636" y="391"/>
                  <a:pt x="244890" y="0"/>
                </a:cubicBezTo>
                <a:lnTo>
                  <a:pt x="244890" y="0"/>
                </a:lnTo>
                <a:cubicBezTo>
                  <a:pt x="270144" y="391"/>
                  <a:pt x="295215" y="10322"/>
                  <a:pt x="314484" y="29591"/>
                </a:cubicBezTo>
                <a:cubicBezTo>
                  <a:pt x="327644" y="42751"/>
                  <a:pt x="336448" y="58618"/>
                  <a:pt x="340604" y="75474"/>
                </a:cubicBezTo>
                <a:cubicBezTo>
                  <a:pt x="355376" y="66408"/>
                  <a:pt x="372787" y="61434"/>
                  <a:pt x="391360" y="61434"/>
                </a:cubicBezTo>
                <a:cubicBezTo>
                  <a:pt x="418611" y="61434"/>
                  <a:pt x="443360" y="72140"/>
                  <a:pt x="461494" y="89721"/>
                </a:cubicBezTo>
                <a:cubicBezTo>
                  <a:pt x="479075" y="107854"/>
                  <a:pt x="489780" y="132604"/>
                  <a:pt x="489780" y="159854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6" name="Teardrop 3"/>
          <p:cNvSpPr/>
          <p:nvPr/>
        </p:nvSpPr>
        <p:spPr>
          <a:xfrm rot="5400000" flipH="1" flipV="1">
            <a:off x="54499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" name="Teardrop 3"/>
          <p:cNvSpPr/>
          <p:nvPr/>
        </p:nvSpPr>
        <p:spPr>
          <a:xfrm rot="5400000" flipH="1" flipV="1">
            <a:off x="602118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8" name="Teardrop 3"/>
          <p:cNvSpPr/>
          <p:nvPr/>
        </p:nvSpPr>
        <p:spPr>
          <a:xfrm rot="5400000" flipH="1" flipV="1">
            <a:off x="96594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" name="Teardrop 3"/>
          <p:cNvSpPr/>
          <p:nvPr/>
        </p:nvSpPr>
        <p:spPr>
          <a:xfrm rot="5400000" flipH="1" flipV="1">
            <a:off x="180848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0" name="Teardrop 3"/>
          <p:cNvSpPr/>
          <p:nvPr/>
        </p:nvSpPr>
        <p:spPr>
          <a:xfrm rot="5400000" flipH="1" flipV="1">
            <a:off x="265102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1" name="Teardrop 3"/>
          <p:cNvSpPr/>
          <p:nvPr/>
        </p:nvSpPr>
        <p:spPr>
          <a:xfrm rot="5400000" flipH="1" flipV="1">
            <a:off x="349356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2" name="Teardrop 3"/>
          <p:cNvSpPr/>
          <p:nvPr/>
        </p:nvSpPr>
        <p:spPr>
          <a:xfrm rot="5400000" flipH="1" flipV="1">
            <a:off x="433610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" name="Teardrop 3"/>
          <p:cNvSpPr/>
          <p:nvPr/>
        </p:nvSpPr>
        <p:spPr>
          <a:xfrm rot="5400000" flipH="1" flipV="1">
            <a:off x="517864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" name="Teardrop 3"/>
          <p:cNvSpPr/>
          <p:nvPr/>
        </p:nvSpPr>
        <p:spPr>
          <a:xfrm rot="5400000" flipH="1" flipV="1">
            <a:off x="770626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" name="Teardrop 3"/>
          <p:cNvSpPr/>
          <p:nvPr/>
        </p:nvSpPr>
        <p:spPr>
          <a:xfrm rot="5400000" flipH="1" flipV="1">
            <a:off x="686372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6" name="Teardrop 3"/>
          <p:cNvSpPr/>
          <p:nvPr/>
        </p:nvSpPr>
        <p:spPr>
          <a:xfrm rot="5400000" flipH="1" flipV="1">
            <a:off x="854880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7" name="Teardrop 3"/>
          <p:cNvSpPr/>
          <p:nvPr/>
        </p:nvSpPr>
        <p:spPr>
          <a:xfrm rot="5400000" flipH="1" flipV="1">
            <a:off x="12340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8" name="Teardrop 3"/>
          <p:cNvSpPr/>
          <p:nvPr/>
        </p:nvSpPr>
        <p:spPr>
          <a:xfrm rot="5400000" flipH="1" flipV="1">
            <a:off x="663614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3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3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7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9" name="Teardrop 3"/>
          <p:cNvSpPr/>
          <p:nvPr/>
        </p:nvSpPr>
        <p:spPr>
          <a:xfrm rot="5400000" flipH="1" flipV="1">
            <a:off x="22905" y="4316257"/>
            <a:ext cx="232840" cy="278649"/>
          </a:xfrm>
          <a:custGeom>
            <a:avLst/>
            <a:gdLst/>
            <a:ahLst/>
            <a:cxnLst/>
            <a:rect l="l" t="t" r="r" b="b"/>
            <a:pathLst>
              <a:path w="232840" h="278649">
                <a:moveTo>
                  <a:pt x="232840" y="8776"/>
                </a:moveTo>
                <a:cubicBezTo>
                  <a:pt x="232449" y="34030"/>
                  <a:pt x="222519" y="59101"/>
                  <a:pt x="203250" y="78369"/>
                </a:cubicBezTo>
                <a:cubicBezTo>
                  <a:pt x="190082" y="91537"/>
                  <a:pt x="174206" y="100343"/>
                  <a:pt x="157326" y="104416"/>
                </a:cubicBezTo>
                <a:cubicBezTo>
                  <a:pt x="166417" y="119205"/>
                  <a:pt x="171406" y="136643"/>
                  <a:pt x="171406" y="155247"/>
                </a:cubicBezTo>
                <a:cubicBezTo>
                  <a:pt x="171406" y="182497"/>
                  <a:pt x="160701" y="207247"/>
                  <a:pt x="143120" y="225380"/>
                </a:cubicBezTo>
                <a:cubicBezTo>
                  <a:pt x="124986" y="242961"/>
                  <a:pt x="100237" y="253667"/>
                  <a:pt x="72986" y="253667"/>
                </a:cubicBezTo>
                <a:cubicBezTo>
                  <a:pt x="54383" y="253667"/>
                  <a:pt x="36945" y="248677"/>
                  <a:pt x="22156" y="239586"/>
                </a:cubicBezTo>
                <a:lnTo>
                  <a:pt x="0" y="278649"/>
                </a:lnTo>
                <a:lnTo>
                  <a:pt x="0" y="260595"/>
                </a:lnTo>
                <a:cubicBezTo>
                  <a:pt x="5973" y="252057"/>
                  <a:pt x="9654" y="242433"/>
                  <a:pt x="11467" y="232488"/>
                </a:cubicBezTo>
                <a:lnTo>
                  <a:pt x="0" y="218900"/>
                </a:lnTo>
                <a:lnTo>
                  <a:pt x="0" y="201603"/>
                </a:lnTo>
                <a:cubicBezTo>
                  <a:pt x="14950" y="226291"/>
                  <a:pt x="42305" y="241857"/>
                  <a:pt x="73296" y="241857"/>
                </a:cubicBezTo>
                <a:cubicBezTo>
                  <a:pt x="97207" y="241857"/>
                  <a:pt x="118953" y="232592"/>
                  <a:pt x="134965" y="217271"/>
                </a:cubicBezTo>
                <a:lnTo>
                  <a:pt x="0" y="82306"/>
                </a:lnTo>
                <a:lnTo>
                  <a:pt x="0" y="82216"/>
                </a:lnTo>
                <a:lnTo>
                  <a:pt x="135010" y="217225"/>
                </a:lnTo>
                <a:cubicBezTo>
                  <a:pt x="150331" y="201213"/>
                  <a:pt x="159597" y="179467"/>
                  <a:pt x="159597" y="155556"/>
                </a:cubicBezTo>
                <a:cubicBezTo>
                  <a:pt x="159597" y="105538"/>
                  <a:pt x="119048" y="64989"/>
                  <a:pt x="69030" y="64989"/>
                </a:cubicBezTo>
                <a:cubicBezTo>
                  <a:pt x="49952" y="65355"/>
                  <a:pt x="25806" y="60121"/>
                  <a:pt x="12948" y="46961"/>
                </a:cubicBezTo>
                <a:lnTo>
                  <a:pt x="0" y="66032"/>
                </a:lnTo>
                <a:lnTo>
                  <a:pt x="0" y="46474"/>
                </a:lnTo>
                <a:cubicBezTo>
                  <a:pt x="9193" y="32573"/>
                  <a:pt x="11853" y="16060"/>
                  <a:pt x="9334" y="0"/>
                </a:cubicBezTo>
                <a:lnTo>
                  <a:pt x="17529" y="0"/>
                </a:lnTo>
                <a:cubicBezTo>
                  <a:pt x="21671" y="11094"/>
                  <a:pt x="20740" y="22668"/>
                  <a:pt x="17673" y="33790"/>
                </a:cubicBezTo>
                <a:cubicBezTo>
                  <a:pt x="27631" y="50142"/>
                  <a:pt x="43609" y="53932"/>
                  <a:pt x="69593" y="53433"/>
                </a:cubicBezTo>
                <a:cubicBezTo>
                  <a:pt x="102600" y="53434"/>
                  <a:pt x="131938" y="69140"/>
                  <a:pt x="150227" y="93727"/>
                </a:cubicBezTo>
                <a:cubicBezTo>
                  <a:pt x="166735" y="90718"/>
                  <a:pt x="182357" y="82561"/>
                  <a:pt x="195118" y="69800"/>
                </a:cubicBezTo>
                <a:cubicBezTo>
                  <a:pt x="212026" y="52893"/>
                  <a:pt x="220851" y="30964"/>
                  <a:pt x="221339" y="8808"/>
                </a:cubicBezTo>
                <a:lnTo>
                  <a:pt x="136174" y="8808"/>
                </a:lnTo>
                <a:lnTo>
                  <a:pt x="136173" y="8744"/>
                </a:lnTo>
                <a:lnTo>
                  <a:pt x="221340" y="8744"/>
                </a:lnTo>
                <a:lnTo>
                  <a:pt x="219467" y="0"/>
                </a:lnTo>
                <a:lnTo>
                  <a:pt x="231012" y="0"/>
                </a:lnTo>
                <a:cubicBezTo>
                  <a:pt x="232616" y="2826"/>
                  <a:pt x="232794" y="5800"/>
                  <a:pt x="232840" y="8776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0" name="Teardrop 3"/>
          <p:cNvSpPr/>
          <p:nvPr/>
        </p:nvSpPr>
        <p:spPr>
          <a:xfrm rot="5400000" flipH="1" flipV="1">
            <a:off x="158090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7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3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5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" name="Teardrop 3"/>
          <p:cNvSpPr/>
          <p:nvPr/>
        </p:nvSpPr>
        <p:spPr>
          <a:xfrm rot="5400000" flipH="1" flipV="1">
            <a:off x="242344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" name="Teardrop 3"/>
          <p:cNvSpPr/>
          <p:nvPr/>
        </p:nvSpPr>
        <p:spPr>
          <a:xfrm rot="5400000" flipH="1" flipV="1">
            <a:off x="326598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" name="Teardrop 3"/>
          <p:cNvSpPr/>
          <p:nvPr/>
        </p:nvSpPr>
        <p:spPr>
          <a:xfrm rot="5400000" flipH="1" flipV="1">
            <a:off x="410852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2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6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4" name="Teardrop 3"/>
          <p:cNvSpPr/>
          <p:nvPr/>
        </p:nvSpPr>
        <p:spPr>
          <a:xfrm rot="5400000" flipH="1" flipV="1">
            <a:off x="495106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3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3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7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5" name="Teardrop 3"/>
          <p:cNvSpPr/>
          <p:nvPr/>
        </p:nvSpPr>
        <p:spPr>
          <a:xfrm rot="5400000" flipH="1" flipV="1">
            <a:off x="579360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3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3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7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6" name="Teardrop 3"/>
          <p:cNvSpPr/>
          <p:nvPr/>
        </p:nvSpPr>
        <p:spPr>
          <a:xfrm rot="5400000" flipH="1" flipV="1">
            <a:off x="832122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2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6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5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09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7" name="Teardrop 3"/>
          <p:cNvSpPr/>
          <p:nvPr/>
        </p:nvSpPr>
        <p:spPr>
          <a:xfrm rot="5400000" flipH="1" flipV="1">
            <a:off x="747868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3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3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6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" name="Teardrop 3"/>
          <p:cNvSpPr/>
          <p:nvPr/>
        </p:nvSpPr>
        <p:spPr>
          <a:xfrm rot="5400000" flipH="1" flipV="1">
            <a:off x="8991444" y="4419445"/>
            <a:ext cx="171406" cy="133705"/>
          </a:xfrm>
          <a:custGeom>
            <a:avLst/>
            <a:gdLst/>
            <a:ahLst/>
            <a:cxnLst/>
            <a:rect l="l" t="t" r="r" b="b"/>
            <a:pathLst>
              <a:path w="171406" h="133705">
                <a:moveTo>
                  <a:pt x="171406" y="123429"/>
                </a:moveTo>
                <a:lnTo>
                  <a:pt x="168564" y="133705"/>
                </a:lnTo>
                <a:lnTo>
                  <a:pt x="157460" y="133705"/>
                </a:lnTo>
                <a:cubicBezTo>
                  <a:pt x="159382" y="130353"/>
                  <a:pt x="159597" y="126761"/>
                  <a:pt x="159597" y="123119"/>
                </a:cubicBezTo>
                <a:cubicBezTo>
                  <a:pt x="159597" y="99209"/>
                  <a:pt x="150331" y="77462"/>
                  <a:pt x="135010" y="61451"/>
                </a:cubicBezTo>
                <a:lnTo>
                  <a:pt x="62756" y="133705"/>
                </a:lnTo>
                <a:lnTo>
                  <a:pt x="62665" y="133705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6"/>
                  <a:pt x="5972" y="26608"/>
                  <a:pt x="0" y="18073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09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cubicBezTo>
                  <a:pt x="160701" y="71429"/>
                  <a:pt x="171406" y="96179"/>
                  <a:pt x="171406" y="12342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" name="Teardrop 3"/>
          <p:cNvSpPr/>
          <p:nvPr/>
        </p:nvSpPr>
        <p:spPr>
          <a:xfrm rot="5400000" flipH="1" flipV="1">
            <a:off x="733383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3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8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09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" name="Oval 189"/>
          <p:cNvSpPr/>
          <p:nvPr/>
        </p:nvSpPr>
        <p:spPr>
          <a:xfrm>
            <a:off x="666451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1" name="Oval 167"/>
          <p:cNvSpPr/>
          <p:nvPr/>
        </p:nvSpPr>
        <p:spPr>
          <a:xfrm>
            <a:off x="0" y="331699"/>
            <a:ext cx="93942" cy="4240302"/>
          </a:xfrm>
          <a:custGeom>
            <a:avLst/>
            <a:gdLst/>
            <a:ahLst/>
            <a:cxnLst/>
            <a:rect l="l" t="t" r="r" b="b"/>
            <a:pathLst>
              <a:path w="93942" h="4240302">
                <a:moveTo>
                  <a:pt x="9066" y="4229620"/>
                </a:moveTo>
                <a:cubicBezTo>
                  <a:pt x="23324" y="4229620"/>
                  <a:pt x="36761" y="4233136"/>
                  <a:pt x="48054" y="4240302"/>
                </a:cubicBezTo>
                <a:lnTo>
                  <a:pt x="0" y="4240302"/>
                </a:lnTo>
                <a:lnTo>
                  <a:pt x="0" y="4231451"/>
                </a:lnTo>
                <a:cubicBezTo>
                  <a:pt x="2881" y="4229788"/>
                  <a:pt x="5954" y="4229620"/>
                  <a:pt x="9066" y="4229620"/>
                </a:cubicBezTo>
                <a:close/>
                <a:moveTo>
                  <a:pt x="9066" y="3380947"/>
                </a:moveTo>
                <a:cubicBezTo>
                  <a:pt x="55942" y="3380947"/>
                  <a:pt x="93942" y="3418947"/>
                  <a:pt x="93942" y="3465822"/>
                </a:cubicBezTo>
                <a:cubicBezTo>
                  <a:pt x="93942" y="3512697"/>
                  <a:pt x="55942" y="3550697"/>
                  <a:pt x="9066" y="3550697"/>
                </a:cubicBezTo>
                <a:lnTo>
                  <a:pt x="0" y="3548867"/>
                </a:lnTo>
                <a:lnTo>
                  <a:pt x="0" y="3382777"/>
                </a:lnTo>
                <a:cubicBezTo>
                  <a:pt x="2881" y="3381115"/>
                  <a:pt x="5954" y="3380947"/>
                  <a:pt x="9066" y="3380947"/>
                </a:cubicBezTo>
                <a:close/>
                <a:moveTo>
                  <a:pt x="9066" y="2536768"/>
                </a:moveTo>
                <a:cubicBezTo>
                  <a:pt x="55942" y="2536768"/>
                  <a:pt x="93942" y="2574768"/>
                  <a:pt x="93942" y="2621643"/>
                </a:cubicBezTo>
                <a:cubicBezTo>
                  <a:pt x="93942" y="2668518"/>
                  <a:pt x="55942" y="2706518"/>
                  <a:pt x="9066" y="2706518"/>
                </a:cubicBezTo>
                <a:lnTo>
                  <a:pt x="0" y="2704688"/>
                </a:lnTo>
                <a:lnTo>
                  <a:pt x="0" y="2538598"/>
                </a:lnTo>
                <a:cubicBezTo>
                  <a:pt x="2881" y="2536936"/>
                  <a:pt x="5954" y="2536768"/>
                  <a:pt x="9066" y="2536768"/>
                </a:cubicBezTo>
                <a:close/>
                <a:moveTo>
                  <a:pt x="9066" y="1688095"/>
                </a:moveTo>
                <a:cubicBezTo>
                  <a:pt x="55942" y="1688095"/>
                  <a:pt x="93942" y="1726095"/>
                  <a:pt x="93942" y="1772970"/>
                </a:cubicBezTo>
                <a:cubicBezTo>
                  <a:pt x="93942" y="1819845"/>
                  <a:pt x="55942" y="1857845"/>
                  <a:pt x="9066" y="1857845"/>
                </a:cubicBezTo>
                <a:lnTo>
                  <a:pt x="0" y="1856015"/>
                </a:lnTo>
                <a:lnTo>
                  <a:pt x="0" y="1689925"/>
                </a:lnTo>
                <a:cubicBezTo>
                  <a:pt x="2881" y="1688263"/>
                  <a:pt x="5954" y="1688095"/>
                  <a:pt x="9066" y="1688095"/>
                </a:cubicBezTo>
                <a:close/>
                <a:moveTo>
                  <a:pt x="9066" y="845498"/>
                </a:moveTo>
                <a:cubicBezTo>
                  <a:pt x="55942" y="845498"/>
                  <a:pt x="93942" y="883498"/>
                  <a:pt x="93942" y="930373"/>
                </a:cubicBezTo>
                <a:cubicBezTo>
                  <a:pt x="93942" y="977248"/>
                  <a:pt x="55942" y="1015248"/>
                  <a:pt x="9066" y="1015248"/>
                </a:cubicBezTo>
                <a:lnTo>
                  <a:pt x="0" y="1013418"/>
                </a:lnTo>
                <a:lnTo>
                  <a:pt x="0" y="847328"/>
                </a:lnTo>
                <a:cubicBezTo>
                  <a:pt x="2881" y="845666"/>
                  <a:pt x="5954" y="845498"/>
                  <a:pt x="9066" y="845498"/>
                </a:cubicBezTo>
                <a:close/>
                <a:moveTo>
                  <a:pt x="9066" y="0"/>
                </a:moveTo>
                <a:cubicBezTo>
                  <a:pt x="55942" y="0"/>
                  <a:pt x="93942" y="38000"/>
                  <a:pt x="93942" y="84875"/>
                </a:cubicBezTo>
                <a:cubicBezTo>
                  <a:pt x="93942" y="131750"/>
                  <a:pt x="55942" y="169750"/>
                  <a:pt x="9066" y="169750"/>
                </a:cubicBezTo>
                <a:lnTo>
                  <a:pt x="0" y="167920"/>
                </a:lnTo>
                <a:lnTo>
                  <a:pt x="0" y="1830"/>
                </a:lnTo>
                <a:cubicBezTo>
                  <a:pt x="2881" y="167"/>
                  <a:pt x="5954" y="0"/>
                  <a:pt x="906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2" name="Oval 191"/>
          <p:cNvSpPr/>
          <p:nvPr/>
        </p:nvSpPr>
        <p:spPr>
          <a:xfrm>
            <a:off x="76673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3" name="Oval 192"/>
          <p:cNvSpPr/>
          <p:nvPr/>
        </p:nvSpPr>
        <p:spPr>
          <a:xfrm>
            <a:off x="160927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4" name="Oval 193"/>
          <p:cNvSpPr/>
          <p:nvPr/>
        </p:nvSpPr>
        <p:spPr>
          <a:xfrm>
            <a:off x="245181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" name="Oval 194"/>
          <p:cNvSpPr/>
          <p:nvPr/>
        </p:nvSpPr>
        <p:spPr>
          <a:xfrm>
            <a:off x="329435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" name="Oval 195"/>
          <p:cNvSpPr/>
          <p:nvPr/>
        </p:nvSpPr>
        <p:spPr>
          <a:xfrm>
            <a:off x="413689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" name="Oval 196"/>
          <p:cNvSpPr/>
          <p:nvPr/>
        </p:nvSpPr>
        <p:spPr>
          <a:xfrm>
            <a:off x="497943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" name="Oval 197"/>
          <p:cNvSpPr/>
          <p:nvPr/>
        </p:nvSpPr>
        <p:spPr>
          <a:xfrm>
            <a:off x="582197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" name="Oval 198"/>
          <p:cNvSpPr/>
          <p:nvPr/>
        </p:nvSpPr>
        <p:spPr>
          <a:xfrm>
            <a:off x="834959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0" name="Oval 199"/>
          <p:cNvSpPr/>
          <p:nvPr/>
        </p:nvSpPr>
        <p:spPr>
          <a:xfrm>
            <a:off x="750705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1" name="Oval 200"/>
          <p:cNvSpPr/>
          <p:nvPr/>
        </p:nvSpPr>
        <p:spPr>
          <a:xfrm>
            <a:off x="708665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2" name="Oval 201"/>
          <p:cNvSpPr/>
          <p:nvPr/>
        </p:nvSpPr>
        <p:spPr>
          <a:xfrm>
            <a:off x="34633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3" name="Oval 202"/>
          <p:cNvSpPr/>
          <p:nvPr/>
        </p:nvSpPr>
        <p:spPr>
          <a:xfrm>
            <a:off x="118887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4" name="Oval 203"/>
          <p:cNvSpPr/>
          <p:nvPr/>
        </p:nvSpPr>
        <p:spPr>
          <a:xfrm>
            <a:off x="203141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5" name="Oval 204"/>
          <p:cNvSpPr/>
          <p:nvPr/>
        </p:nvSpPr>
        <p:spPr>
          <a:xfrm>
            <a:off x="287395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6" name="Oval 205"/>
          <p:cNvSpPr/>
          <p:nvPr/>
        </p:nvSpPr>
        <p:spPr>
          <a:xfrm>
            <a:off x="371649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7" name="Oval 206"/>
          <p:cNvSpPr/>
          <p:nvPr/>
        </p:nvSpPr>
        <p:spPr>
          <a:xfrm>
            <a:off x="455903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8" name="Oval 207"/>
          <p:cNvSpPr/>
          <p:nvPr/>
        </p:nvSpPr>
        <p:spPr>
          <a:xfrm>
            <a:off x="540157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9" name="Oval 208"/>
          <p:cNvSpPr/>
          <p:nvPr/>
        </p:nvSpPr>
        <p:spPr>
          <a:xfrm>
            <a:off x="624411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0" name="Oval 209"/>
          <p:cNvSpPr/>
          <p:nvPr/>
        </p:nvSpPr>
        <p:spPr>
          <a:xfrm>
            <a:off x="877173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1" name="Oval 210"/>
          <p:cNvSpPr/>
          <p:nvPr/>
        </p:nvSpPr>
        <p:spPr>
          <a:xfrm>
            <a:off x="792919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2" name="Oval 881"/>
          <p:cNvSpPr/>
          <p:nvPr/>
        </p:nvSpPr>
        <p:spPr>
          <a:xfrm>
            <a:off x="346332" y="-10245"/>
            <a:ext cx="169752" cy="84875"/>
          </a:xfrm>
          <a:custGeom>
            <a:avLst/>
            <a:gdLst/>
            <a:ahLst/>
            <a:cxnLst/>
            <a:rect l="l" t="t" r="r" b="b"/>
            <a:pathLst>
              <a:path w="169752" h="84875">
                <a:moveTo>
                  <a:pt x="0" y="0"/>
                </a:moveTo>
                <a:lnTo>
                  <a:pt x="169752" y="0"/>
                </a:lnTo>
                <a:cubicBezTo>
                  <a:pt x="169752" y="46875"/>
                  <a:pt x="131752" y="84875"/>
                  <a:pt x="84876" y="84875"/>
                </a:cubicBezTo>
                <a:cubicBezTo>
                  <a:pt x="38000" y="84875"/>
                  <a:pt x="0" y="46875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3" name="Oval 882"/>
          <p:cNvSpPr/>
          <p:nvPr/>
        </p:nvSpPr>
        <p:spPr>
          <a:xfrm>
            <a:off x="1188872" y="-10245"/>
            <a:ext cx="169752" cy="84875"/>
          </a:xfrm>
          <a:custGeom>
            <a:avLst/>
            <a:gdLst/>
            <a:ahLst/>
            <a:cxnLst/>
            <a:rect l="l" t="t" r="r" b="b"/>
            <a:pathLst>
              <a:path w="169752" h="84875">
                <a:moveTo>
                  <a:pt x="0" y="0"/>
                </a:moveTo>
                <a:lnTo>
                  <a:pt x="169752" y="0"/>
                </a:lnTo>
                <a:cubicBezTo>
                  <a:pt x="169752" y="46875"/>
                  <a:pt x="131752" y="84875"/>
                  <a:pt x="84876" y="84875"/>
                </a:cubicBezTo>
                <a:cubicBezTo>
                  <a:pt x="38000" y="84875"/>
                  <a:pt x="0" y="46875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4" name="Oval 883"/>
          <p:cNvSpPr/>
          <p:nvPr/>
        </p:nvSpPr>
        <p:spPr>
          <a:xfrm>
            <a:off x="2031413" y="-10245"/>
            <a:ext cx="6910072" cy="84875"/>
          </a:xfrm>
          <a:custGeom>
            <a:avLst/>
            <a:gdLst/>
            <a:ahLst/>
            <a:cxnLst/>
            <a:rect l="l" t="t" r="r" b="b"/>
            <a:pathLst>
              <a:path w="6910072" h="84875">
                <a:moveTo>
                  <a:pt x="6740320" y="0"/>
                </a:moveTo>
                <a:lnTo>
                  <a:pt x="6910072" y="0"/>
                </a:lnTo>
                <a:cubicBezTo>
                  <a:pt x="6910072" y="46875"/>
                  <a:pt x="6872072" y="84875"/>
                  <a:pt x="6825196" y="84875"/>
                </a:cubicBezTo>
                <a:cubicBezTo>
                  <a:pt x="6778320" y="84875"/>
                  <a:pt x="6740320" y="46875"/>
                  <a:pt x="6740320" y="0"/>
                </a:cubicBezTo>
                <a:close/>
                <a:moveTo>
                  <a:pt x="5897780" y="0"/>
                </a:moveTo>
                <a:lnTo>
                  <a:pt x="6067532" y="0"/>
                </a:lnTo>
                <a:cubicBezTo>
                  <a:pt x="6067532" y="46875"/>
                  <a:pt x="6029532" y="84875"/>
                  <a:pt x="5982656" y="84875"/>
                </a:cubicBezTo>
                <a:cubicBezTo>
                  <a:pt x="5935780" y="84875"/>
                  <a:pt x="5897780" y="46875"/>
                  <a:pt x="5897780" y="0"/>
                </a:cubicBezTo>
                <a:close/>
                <a:moveTo>
                  <a:pt x="5055240" y="0"/>
                </a:moveTo>
                <a:lnTo>
                  <a:pt x="5224992" y="0"/>
                </a:lnTo>
                <a:cubicBezTo>
                  <a:pt x="5224992" y="46875"/>
                  <a:pt x="5186992" y="84875"/>
                  <a:pt x="5140116" y="84875"/>
                </a:cubicBezTo>
                <a:cubicBezTo>
                  <a:pt x="5093240" y="84875"/>
                  <a:pt x="5055240" y="46875"/>
                  <a:pt x="5055240" y="0"/>
                </a:cubicBezTo>
                <a:close/>
                <a:moveTo>
                  <a:pt x="4212700" y="0"/>
                </a:moveTo>
                <a:lnTo>
                  <a:pt x="4382452" y="0"/>
                </a:lnTo>
                <a:cubicBezTo>
                  <a:pt x="4382452" y="46875"/>
                  <a:pt x="4344452" y="84875"/>
                  <a:pt x="4297576" y="84875"/>
                </a:cubicBezTo>
                <a:cubicBezTo>
                  <a:pt x="4250700" y="84875"/>
                  <a:pt x="4212700" y="46875"/>
                  <a:pt x="4212700" y="0"/>
                </a:cubicBezTo>
                <a:close/>
                <a:moveTo>
                  <a:pt x="3370160" y="0"/>
                </a:moveTo>
                <a:lnTo>
                  <a:pt x="3539912" y="0"/>
                </a:lnTo>
                <a:cubicBezTo>
                  <a:pt x="3539912" y="46875"/>
                  <a:pt x="3501912" y="84875"/>
                  <a:pt x="3455036" y="84875"/>
                </a:cubicBezTo>
                <a:cubicBezTo>
                  <a:pt x="3408160" y="84875"/>
                  <a:pt x="3370160" y="46875"/>
                  <a:pt x="3370160" y="0"/>
                </a:cubicBezTo>
                <a:close/>
                <a:moveTo>
                  <a:pt x="2527620" y="0"/>
                </a:moveTo>
                <a:lnTo>
                  <a:pt x="2697372" y="0"/>
                </a:lnTo>
                <a:cubicBezTo>
                  <a:pt x="2697372" y="46875"/>
                  <a:pt x="2659372" y="84875"/>
                  <a:pt x="2612496" y="84875"/>
                </a:cubicBezTo>
                <a:cubicBezTo>
                  <a:pt x="2565620" y="84875"/>
                  <a:pt x="2527620" y="46875"/>
                  <a:pt x="2527620" y="0"/>
                </a:cubicBezTo>
                <a:close/>
                <a:moveTo>
                  <a:pt x="1685080" y="0"/>
                </a:moveTo>
                <a:lnTo>
                  <a:pt x="1854832" y="0"/>
                </a:lnTo>
                <a:cubicBezTo>
                  <a:pt x="1854832" y="46875"/>
                  <a:pt x="1816832" y="84875"/>
                  <a:pt x="1769956" y="84875"/>
                </a:cubicBezTo>
                <a:cubicBezTo>
                  <a:pt x="1723080" y="84875"/>
                  <a:pt x="1685080" y="46875"/>
                  <a:pt x="1685080" y="0"/>
                </a:cubicBezTo>
                <a:close/>
                <a:moveTo>
                  <a:pt x="842540" y="0"/>
                </a:moveTo>
                <a:lnTo>
                  <a:pt x="1012292" y="0"/>
                </a:lnTo>
                <a:cubicBezTo>
                  <a:pt x="1012292" y="46875"/>
                  <a:pt x="974292" y="84875"/>
                  <a:pt x="927416" y="84875"/>
                </a:cubicBezTo>
                <a:cubicBezTo>
                  <a:pt x="880540" y="84875"/>
                  <a:pt x="842540" y="46875"/>
                  <a:pt x="842540" y="0"/>
                </a:cubicBezTo>
                <a:close/>
                <a:moveTo>
                  <a:pt x="0" y="0"/>
                </a:moveTo>
                <a:lnTo>
                  <a:pt x="169752" y="0"/>
                </a:lnTo>
                <a:cubicBezTo>
                  <a:pt x="169752" y="46875"/>
                  <a:pt x="131752" y="84875"/>
                  <a:pt x="84876" y="84875"/>
                </a:cubicBezTo>
                <a:cubicBezTo>
                  <a:pt x="38000" y="84875"/>
                  <a:pt x="0" y="46875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5" name="Oval 214"/>
          <p:cNvSpPr/>
          <p:nvPr/>
        </p:nvSpPr>
        <p:spPr>
          <a:xfrm>
            <a:off x="666451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6" name="Oval 215"/>
          <p:cNvSpPr/>
          <p:nvPr/>
        </p:nvSpPr>
        <p:spPr>
          <a:xfrm>
            <a:off x="76673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7" name="Oval 216"/>
          <p:cNvSpPr/>
          <p:nvPr/>
        </p:nvSpPr>
        <p:spPr>
          <a:xfrm>
            <a:off x="160927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8" name="Oval 217"/>
          <p:cNvSpPr/>
          <p:nvPr/>
        </p:nvSpPr>
        <p:spPr>
          <a:xfrm>
            <a:off x="245181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9" name="Oval 218"/>
          <p:cNvSpPr/>
          <p:nvPr/>
        </p:nvSpPr>
        <p:spPr>
          <a:xfrm>
            <a:off x="329435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0" name="Oval 219"/>
          <p:cNvSpPr/>
          <p:nvPr/>
        </p:nvSpPr>
        <p:spPr>
          <a:xfrm>
            <a:off x="413689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1" name="Oval 220"/>
          <p:cNvSpPr/>
          <p:nvPr/>
        </p:nvSpPr>
        <p:spPr>
          <a:xfrm>
            <a:off x="497943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2" name="Oval 221"/>
          <p:cNvSpPr/>
          <p:nvPr/>
        </p:nvSpPr>
        <p:spPr>
          <a:xfrm>
            <a:off x="582197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3" name="Oval 222"/>
          <p:cNvSpPr/>
          <p:nvPr/>
        </p:nvSpPr>
        <p:spPr>
          <a:xfrm>
            <a:off x="834959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4" name="Oval 223"/>
          <p:cNvSpPr/>
          <p:nvPr/>
        </p:nvSpPr>
        <p:spPr>
          <a:xfrm>
            <a:off x="750705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5" name="Oval 224"/>
          <p:cNvSpPr/>
          <p:nvPr/>
        </p:nvSpPr>
        <p:spPr>
          <a:xfrm>
            <a:off x="708665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6" name="Oval 225"/>
          <p:cNvSpPr/>
          <p:nvPr/>
        </p:nvSpPr>
        <p:spPr>
          <a:xfrm>
            <a:off x="34633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7" name="Oval 226"/>
          <p:cNvSpPr/>
          <p:nvPr/>
        </p:nvSpPr>
        <p:spPr>
          <a:xfrm>
            <a:off x="118887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8" name="Oval 227"/>
          <p:cNvSpPr/>
          <p:nvPr/>
        </p:nvSpPr>
        <p:spPr>
          <a:xfrm>
            <a:off x="203141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9" name="Oval 228"/>
          <p:cNvSpPr/>
          <p:nvPr/>
        </p:nvSpPr>
        <p:spPr>
          <a:xfrm>
            <a:off x="287395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0" name="Oval 229"/>
          <p:cNvSpPr/>
          <p:nvPr/>
        </p:nvSpPr>
        <p:spPr>
          <a:xfrm>
            <a:off x="371649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1" name="Oval 230"/>
          <p:cNvSpPr/>
          <p:nvPr/>
        </p:nvSpPr>
        <p:spPr>
          <a:xfrm>
            <a:off x="455903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2" name="Oval 231"/>
          <p:cNvSpPr/>
          <p:nvPr/>
        </p:nvSpPr>
        <p:spPr>
          <a:xfrm>
            <a:off x="540157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3" name="Oval 232"/>
          <p:cNvSpPr/>
          <p:nvPr/>
        </p:nvSpPr>
        <p:spPr>
          <a:xfrm>
            <a:off x="624411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4" name="Oval 233"/>
          <p:cNvSpPr/>
          <p:nvPr/>
        </p:nvSpPr>
        <p:spPr>
          <a:xfrm>
            <a:off x="877173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5" name="Oval 234"/>
          <p:cNvSpPr/>
          <p:nvPr/>
        </p:nvSpPr>
        <p:spPr>
          <a:xfrm>
            <a:off x="792919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6" name="Oval 235"/>
          <p:cNvSpPr/>
          <p:nvPr/>
        </p:nvSpPr>
        <p:spPr>
          <a:xfrm>
            <a:off x="666451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7" name="Oval 236"/>
          <p:cNvSpPr/>
          <p:nvPr/>
        </p:nvSpPr>
        <p:spPr>
          <a:xfrm>
            <a:off x="76673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8" name="Oval 237"/>
          <p:cNvSpPr/>
          <p:nvPr/>
        </p:nvSpPr>
        <p:spPr>
          <a:xfrm>
            <a:off x="160927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9" name="Oval 238"/>
          <p:cNvSpPr/>
          <p:nvPr/>
        </p:nvSpPr>
        <p:spPr>
          <a:xfrm>
            <a:off x="245181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0" name="Oval 239"/>
          <p:cNvSpPr/>
          <p:nvPr/>
        </p:nvSpPr>
        <p:spPr>
          <a:xfrm>
            <a:off x="329435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1" name="Oval 240"/>
          <p:cNvSpPr/>
          <p:nvPr/>
        </p:nvSpPr>
        <p:spPr>
          <a:xfrm>
            <a:off x="413689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2" name="Oval 241"/>
          <p:cNvSpPr/>
          <p:nvPr/>
        </p:nvSpPr>
        <p:spPr>
          <a:xfrm>
            <a:off x="497943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3" name="Oval 242"/>
          <p:cNvSpPr/>
          <p:nvPr/>
        </p:nvSpPr>
        <p:spPr>
          <a:xfrm>
            <a:off x="582197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4" name="Oval 243"/>
          <p:cNvSpPr/>
          <p:nvPr/>
        </p:nvSpPr>
        <p:spPr>
          <a:xfrm>
            <a:off x="834959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5" name="Oval 244"/>
          <p:cNvSpPr/>
          <p:nvPr/>
        </p:nvSpPr>
        <p:spPr>
          <a:xfrm>
            <a:off x="750705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6" name="Oval 245"/>
          <p:cNvSpPr/>
          <p:nvPr/>
        </p:nvSpPr>
        <p:spPr>
          <a:xfrm>
            <a:off x="708665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7" name="Oval 246"/>
          <p:cNvSpPr/>
          <p:nvPr/>
        </p:nvSpPr>
        <p:spPr>
          <a:xfrm>
            <a:off x="34633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8" name="Oval 247"/>
          <p:cNvSpPr/>
          <p:nvPr/>
        </p:nvSpPr>
        <p:spPr>
          <a:xfrm>
            <a:off x="118887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9" name="Oval 248"/>
          <p:cNvSpPr/>
          <p:nvPr/>
        </p:nvSpPr>
        <p:spPr>
          <a:xfrm>
            <a:off x="203141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0" name="Oval 249"/>
          <p:cNvSpPr/>
          <p:nvPr/>
        </p:nvSpPr>
        <p:spPr>
          <a:xfrm>
            <a:off x="287395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1" name="Oval 250"/>
          <p:cNvSpPr/>
          <p:nvPr/>
        </p:nvSpPr>
        <p:spPr>
          <a:xfrm>
            <a:off x="371649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2" name="Oval 251"/>
          <p:cNvSpPr/>
          <p:nvPr/>
        </p:nvSpPr>
        <p:spPr>
          <a:xfrm>
            <a:off x="455903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3" name="Oval 252"/>
          <p:cNvSpPr/>
          <p:nvPr/>
        </p:nvSpPr>
        <p:spPr>
          <a:xfrm>
            <a:off x="540157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4" name="Oval 253"/>
          <p:cNvSpPr/>
          <p:nvPr/>
        </p:nvSpPr>
        <p:spPr>
          <a:xfrm>
            <a:off x="624411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5" name="Oval 254"/>
          <p:cNvSpPr/>
          <p:nvPr/>
        </p:nvSpPr>
        <p:spPr>
          <a:xfrm>
            <a:off x="877173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6" name="Oval 255"/>
          <p:cNvSpPr/>
          <p:nvPr/>
        </p:nvSpPr>
        <p:spPr>
          <a:xfrm>
            <a:off x="792919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7" name="Oval 256"/>
          <p:cNvSpPr/>
          <p:nvPr/>
        </p:nvSpPr>
        <p:spPr>
          <a:xfrm>
            <a:off x="666451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8" name="Oval 257"/>
          <p:cNvSpPr/>
          <p:nvPr/>
        </p:nvSpPr>
        <p:spPr>
          <a:xfrm>
            <a:off x="76673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9" name="Oval 258"/>
          <p:cNvSpPr/>
          <p:nvPr/>
        </p:nvSpPr>
        <p:spPr>
          <a:xfrm>
            <a:off x="160927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0" name="Oval 259"/>
          <p:cNvSpPr/>
          <p:nvPr/>
        </p:nvSpPr>
        <p:spPr>
          <a:xfrm>
            <a:off x="245181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1" name="Oval 260"/>
          <p:cNvSpPr/>
          <p:nvPr/>
        </p:nvSpPr>
        <p:spPr>
          <a:xfrm>
            <a:off x="329435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2" name="Oval 261"/>
          <p:cNvSpPr/>
          <p:nvPr/>
        </p:nvSpPr>
        <p:spPr>
          <a:xfrm>
            <a:off x="413689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3" name="Oval 262"/>
          <p:cNvSpPr/>
          <p:nvPr/>
        </p:nvSpPr>
        <p:spPr>
          <a:xfrm>
            <a:off x="497943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4" name="Oval 263"/>
          <p:cNvSpPr/>
          <p:nvPr/>
        </p:nvSpPr>
        <p:spPr>
          <a:xfrm>
            <a:off x="582197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5" name="Oval 264"/>
          <p:cNvSpPr/>
          <p:nvPr/>
        </p:nvSpPr>
        <p:spPr>
          <a:xfrm>
            <a:off x="834959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6" name="Oval 265"/>
          <p:cNvSpPr/>
          <p:nvPr/>
        </p:nvSpPr>
        <p:spPr>
          <a:xfrm>
            <a:off x="750705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7" name="Oval 266"/>
          <p:cNvSpPr/>
          <p:nvPr/>
        </p:nvSpPr>
        <p:spPr>
          <a:xfrm>
            <a:off x="708665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8" name="Oval 267"/>
          <p:cNvSpPr/>
          <p:nvPr/>
        </p:nvSpPr>
        <p:spPr>
          <a:xfrm>
            <a:off x="34633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9" name="Oval 268"/>
          <p:cNvSpPr/>
          <p:nvPr/>
        </p:nvSpPr>
        <p:spPr>
          <a:xfrm>
            <a:off x="118887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0" name="Oval 269"/>
          <p:cNvSpPr/>
          <p:nvPr/>
        </p:nvSpPr>
        <p:spPr>
          <a:xfrm>
            <a:off x="203141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1" name="Oval 270"/>
          <p:cNvSpPr/>
          <p:nvPr/>
        </p:nvSpPr>
        <p:spPr>
          <a:xfrm>
            <a:off x="287395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2" name="Oval 271"/>
          <p:cNvSpPr/>
          <p:nvPr/>
        </p:nvSpPr>
        <p:spPr>
          <a:xfrm>
            <a:off x="371649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3" name="Oval 272"/>
          <p:cNvSpPr/>
          <p:nvPr/>
        </p:nvSpPr>
        <p:spPr>
          <a:xfrm>
            <a:off x="455903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4" name="Oval 273"/>
          <p:cNvSpPr/>
          <p:nvPr/>
        </p:nvSpPr>
        <p:spPr>
          <a:xfrm>
            <a:off x="540157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5" name="Oval 274"/>
          <p:cNvSpPr/>
          <p:nvPr/>
        </p:nvSpPr>
        <p:spPr>
          <a:xfrm>
            <a:off x="624411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6" name="Oval 275"/>
          <p:cNvSpPr/>
          <p:nvPr/>
        </p:nvSpPr>
        <p:spPr>
          <a:xfrm>
            <a:off x="877173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7" name="Oval 276"/>
          <p:cNvSpPr/>
          <p:nvPr/>
        </p:nvSpPr>
        <p:spPr>
          <a:xfrm>
            <a:off x="792919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8" name="Oval 277"/>
          <p:cNvSpPr/>
          <p:nvPr/>
        </p:nvSpPr>
        <p:spPr>
          <a:xfrm>
            <a:off x="666451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9" name="Oval 278"/>
          <p:cNvSpPr/>
          <p:nvPr/>
        </p:nvSpPr>
        <p:spPr>
          <a:xfrm>
            <a:off x="76673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0" name="Oval 279"/>
          <p:cNvSpPr/>
          <p:nvPr/>
        </p:nvSpPr>
        <p:spPr>
          <a:xfrm>
            <a:off x="160927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1" name="Oval 280"/>
          <p:cNvSpPr/>
          <p:nvPr/>
        </p:nvSpPr>
        <p:spPr>
          <a:xfrm>
            <a:off x="245181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2" name="Oval 281"/>
          <p:cNvSpPr/>
          <p:nvPr/>
        </p:nvSpPr>
        <p:spPr>
          <a:xfrm>
            <a:off x="329435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3" name="Oval 282"/>
          <p:cNvSpPr/>
          <p:nvPr/>
        </p:nvSpPr>
        <p:spPr>
          <a:xfrm>
            <a:off x="413689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4" name="Oval 283"/>
          <p:cNvSpPr/>
          <p:nvPr/>
        </p:nvSpPr>
        <p:spPr>
          <a:xfrm>
            <a:off x="497943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5" name="Oval 284"/>
          <p:cNvSpPr/>
          <p:nvPr/>
        </p:nvSpPr>
        <p:spPr>
          <a:xfrm>
            <a:off x="582197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6" name="Oval 285"/>
          <p:cNvSpPr/>
          <p:nvPr/>
        </p:nvSpPr>
        <p:spPr>
          <a:xfrm>
            <a:off x="834959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7" name="Oval 286"/>
          <p:cNvSpPr/>
          <p:nvPr/>
        </p:nvSpPr>
        <p:spPr>
          <a:xfrm>
            <a:off x="750705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8" name="Oval 287"/>
          <p:cNvSpPr/>
          <p:nvPr/>
        </p:nvSpPr>
        <p:spPr>
          <a:xfrm>
            <a:off x="708665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9" name="Oval 288"/>
          <p:cNvSpPr/>
          <p:nvPr/>
        </p:nvSpPr>
        <p:spPr>
          <a:xfrm>
            <a:off x="34633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0" name="Oval 289"/>
          <p:cNvSpPr/>
          <p:nvPr/>
        </p:nvSpPr>
        <p:spPr>
          <a:xfrm>
            <a:off x="118887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1" name="Oval 290"/>
          <p:cNvSpPr/>
          <p:nvPr/>
        </p:nvSpPr>
        <p:spPr>
          <a:xfrm>
            <a:off x="203141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2" name="Oval 291"/>
          <p:cNvSpPr/>
          <p:nvPr/>
        </p:nvSpPr>
        <p:spPr>
          <a:xfrm>
            <a:off x="287395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3" name="Oval 292"/>
          <p:cNvSpPr/>
          <p:nvPr/>
        </p:nvSpPr>
        <p:spPr>
          <a:xfrm>
            <a:off x="371649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4" name="Oval 293"/>
          <p:cNvSpPr/>
          <p:nvPr/>
        </p:nvSpPr>
        <p:spPr>
          <a:xfrm>
            <a:off x="455903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5" name="Oval 294"/>
          <p:cNvSpPr/>
          <p:nvPr/>
        </p:nvSpPr>
        <p:spPr>
          <a:xfrm>
            <a:off x="540157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6" name="Oval 295"/>
          <p:cNvSpPr/>
          <p:nvPr/>
        </p:nvSpPr>
        <p:spPr>
          <a:xfrm>
            <a:off x="624411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7" name="Oval 296"/>
          <p:cNvSpPr/>
          <p:nvPr/>
        </p:nvSpPr>
        <p:spPr>
          <a:xfrm>
            <a:off x="877173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8" name="Oval 297"/>
          <p:cNvSpPr/>
          <p:nvPr/>
        </p:nvSpPr>
        <p:spPr>
          <a:xfrm>
            <a:off x="792919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9" name="Oval 1651"/>
          <p:cNvSpPr/>
          <p:nvPr/>
        </p:nvSpPr>
        <p:spPr>
          <a:xfrm>
            <a:off x="812619" y="4561319"/>
            <a:ext cx="7660836" cy="10682"/>
          </a:xfrm>
          <a:custGeom>
            <a:avLst/>
            <a:gdLst/>
            <a:ahLst/>
            <a:cxnLst/>
            <a:rect l="l" t="t" r="r" b="b"/>
            <a:pathLst>
              <a:path w="7660836" h="10682">
                <a:moveTo>
                  <a:pt x="7621848" y="0"/>
                </a:moveTo>
                <a:cubicBezTo>
                  <a:pt x="7636106" y="0"/>
                  <a:pt x="7649543" y="3516"/>
                  <a:pt x="7660836" y="10682"/>
                </a:cubicBezTo>
                <a:lnTo>
                  <a:pt x="7582860" y="10682"/>
                </a:lnTo>
                <a:cubicBezTo>
                  <a:pt x="7594153" y="3516"/>
                  <a:pt x="7607590" y="0"/>
                  <a:pt x="7621848" y="0"/>
                </a:cubicBezTo>
                <a:close/>
                <a:moveTo>
                  <a:pt x="6779308" y="0"/>
                </a:moveTo>
                <a:cubicBezTo>
                  <a:pt x="6793566" y="0"/>
                  <a:pt x="6807003" y="3516"/>
                  <a:pt x="6818296" y="10682"/>
                </a:cubicBezTo>
                <a:lnTo>
                  <a:pt x="6740320" y="10682"/>
                </a:lnTo>
                <a:cubicBezTo>
                  <a:pt x="6751613" y="3516"/>
                  <a:pt x="6765050" y="0"/>
                  <a:pt x="6779308" y="0"/>
                </a:cubicBezTo>
                <a:close/>
                <a:moveTo>
                  <a:pt x="5936768" y="0"/>
                </a:moveTo>
                <a:cubicBezTo>
                  <a:pt x="5951026" y="0"/>
                  <a:pt x="5964463" y="3516"/>
                  <a:pt x="5975757" y="10682"/>
                </a:cubicBezTo>
                <a:lnTo>
                  <a:pt x="5897780" y="10682"/>
                </a:lnTo>
                <a:cubicBezTo>
                  <a:pt x="5909073" y="3516"/>
                  <a:pt x="5922510" y="0"/>
                  <a:pt x="5936768" y="0"/>
                </a:cubicBezTo>
                <a:close/>
                <a:moveTo>
                  <a:pt x="5094228" y="0"/>
                </a:moveTo>
                <a:cubicBezTo>
                  <a:pt x="5108486" y="0"/>
                  <a:pt x="5121923" y="3516"/>
                  <a:pt x="5133217" y="10682"/>
                </a:cubicBezTo>
                <a:lnTo>
                  <a:pt x="5055240" y="10682"/>
                </a:lnTo>
                <a:cubicBezTo>
                  <a:pt x="5066533" y="3516"/>
                  <a:pt x="5079970" y="0"/>
                  <a:pt x="5094228" y="0"/>
                </a:cubicBezTo>
                <a:close/>
                <a:moveTo>
                  <a:pt x="4251688" y="0"/>
                </a:moveTo>
                <a:cubicBezTo>
                  <a:pt x="4265946" y="0"/>
                  <a:pt x="4279383" y="3516"/>
                  <a:pt x="4290676" y="10682"/>
                </a:cubicBezTo>
                <a:lnTo>
                  <a:pt x="4212700" y="10682"/>
                </a:lnTo>
                <a:cubicBezTo>
                  <a:pt x="4223993" y="3516"/>
                  <a:pt x="4237430" y="0"/>
                  <a:pt x="4251688" y="0"/>
                </a:cubicBezTo>
                <a:close/>
                <a:moveTo>
                  <a:pt x="3409148" y="0"/>
                </a:moveTo>
                <a:cubicBezTo>
                  <a:pt x="3423406" y="0"/>
                  <a:pt x="3436843" y="3516"/>
                  <a:pt x="3448136" y="10682"/>
                </a:cubicBezTo>
                <a:lnTo>
                  <a:pt x="3370160" y="10682"/>
                </a:lnTo>
                <a:cubicBezTo>
                  <a:pt x="3381453" y="3516"/>
                  <a:pt x="3394890" y="0"/>
                  <a:pt x="3409148" y="0"/>
                </a:cubicBezTo>
                <a:close/>
                <a:moveTo>
                  <a:pt x="2566608" y="0"/>
                </a:moveTo>
                <a:cubicBezTo>
                  <a:pt x="2580866" y="0"/>
                  <a:pt x="2594303" y="3516"/>
                  <a:pt x="2605596" y="10682"/>
                </a:cubicBezTo>
                <a:lnTo>
                  <a:pt x="2527620" y="10682"/>
                </a:lnTo>
                <a:cubicBezTo>
                  <a:pt x="2538913" y="3516"/>
                  <a:pt x="2552350" y="0"/>
                  <a:pt x="2566608" y="0"/>
                </a:cubicBezTo>
                <a:close/>
                <a:moveTo>
                  <a:pt x="1724068" y="0"/>
                </a:moveTo>
                <a:cubicBezTo>
                  <a:pt x="1738326" y="0"/>
                  <a:pt x="1751763" y="3516"/>
                  <a:pt x="1763056" y="10682"/>
                </a:cubicBezTo>
                <a:lnTo>
                  <a:pt x="1685080" y="10682"/>
                </a:lnTo>
                <a:cubicBezTo>
                  <a:pt x="1696373" y="3516"/>
                  <a:pt x="1709810" y="0"/>
                  <a:pt x="1724068" y="0"/>
                </a:cubicBezTo>
                <a:close/>
                <a:moveTo>
                  <a:pt x="881528" y="0"/>
                </a:moveTo>
                <a:cubicBezTo>
                  <a:pt x="895786" y="0"/>
                  <a:pt x="909223" y="3516"/>
                  <a:pt x="920516" y="10682"/>
                </a:cubicBezTo>
                <a:lnTo>
                  <a:pt x="842540" y="10682"/>
                </a:lnTo>
                <a:cubicBezTo>
                  <a:pt x="853833" y="3516"/>
                  <a:pt x="867270" y="0"/>
                  <a:pt x="881528" y="0"/>
                </a:cubicBezTo>
                <a:close/>
                <a:moveTo>
                  <a:pt x="38988" y="0"/>
                </a:moveTo>
                <a:cubicBezTo>
                  <a:pt x="53246" y="0"/>
                  <a:pt x="66683" y="3516"/>
                  <a:pt x="77976" y="10682"/>
                </a:cubicBezTo>
                <a:lnTo>
                  <a:pt x="0" y="10682"/>
                </a:lnTo>
                <a:cubicBezTo>
                  <a:pt x="11293" y="3516"/>
                  <a:pt x="24730" y="0"/>
                  <a:pt x="38988" y="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0" name="Oval 299"/>
          <p:cNvSpPr/>
          <p:nvPr/>
        </p:nvSpPr>
        <p:spPr>
          <a:xfrm>
            <a:off x="712049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301" name="Oval 300"/>
          <p:cNvSpPr/>
          <p:nvPr/>
        </p:nvSpPr>
        <p:spPr>
          <a:xfrm>
            <a:off x="37745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302" name="Oval 301"/>
          <p:cNvSpPr/>
          <p:nvPr/>
        </p:nvSpPr>
        <p:spPr>
          <a:xfrm>
            <a:off x="122033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303" name="Oval 302"/>
          <p:cNvSpPr/>
          <p:nvPr/>
        </p:nvSpPr>
        <p:spPr>
          <a:xfrm>
            <a:off x="206321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304" name="Oval 303"/>
          <p:cNvSpPr/>
          <p:nvPr/>
        </p:nvSpPr>
        <p:spPr>
          <a:xfrm>
            <a:off x="290609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305" name="Oval 304"/>
          <p:cNvSpPr/>
          <p:nvPr/>
        </p:nvSpPr>
        <p:spPr>
          <a:xfrm>
            <a:off x="374897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306" name="Oval 305"/>
          <p:cNvSpPr/>
          <p:nvPr/>
        </p:nvSpPr>
        <p:spPr>
          <a:xfrm>
            <a:off x="459185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307" name="Oval 306"/>
          <p:cNvSpPr/>
          <p:nvPr/>
        </p:nvSpPr>
        <p:spPr>
          <a:xfrm>
            <a:off x="543473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308" name="Oval 307"/>
          <p:cNvSpPr/>
          <p:nvPr/>
        </p:nvSpPr>
        <p:spPr>
          <a:xfrm>
            <a:off x="627761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309" name="Oval 308"/>
          <p:cNvSpPr/>
          <p:nvPr/>
        </p:nvSpPr>
        <p:spPr>
          <a:xfrm>
            <a:off x="880625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310" name="Oval 309"/>
          <p:cNvSpPr/>
          <p:nvPr/>
        </p:nvSpPr>
        <p:spPr>
          <a:xfrm>
            <a:off x="796337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311" name="Oval 310"/>
          <p:cNvSpPr/>
          <p:nvPr/>
        </p:nvSpPr>
        <p:spPr>
          <a:xfrm>
            <a:off x="712049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312" name="Oval 311"/>
          <p:cNvSpPr/>
          <p:nvPr/>
        </p:nvSpPr>
        <p:spPr>
          <a:xfrm>
            <a:off x="37745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313" name="Oval 312"/>
          <p:cNvSpPr/>
          <p:nvPr/>
        </p:nvSpPr>
        <p:spPr>
          <a:xfrm>
            <a:off x="122033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314" name="Oval 313"/>
          <p:cNvSpPr/>
          <p:nvPr/>
        </p:nvSpPr>
        <p:spPr>
          <a:xfrm>
            <a:off x="206321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315" name="Oval 314"/>
          <p:cNvSpPr/>
          <p:nvPr/>
        </p:nvSpPr>
        <p:spPr>
          <a:xfrm>
            <a:off x="290609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316" name="Oval 315"/>
          <p:cNvSpPr/>
          <p:nvPr/>
        </p:nvSpPr>
        <p:spPr>
          <a:xfrm>
            <a:off x="374897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317" name="Oval 316"/>
          <p:cNvSpPr/>
          <p:nvPr/>
        </p:nvSpPr>
        <p:spPr>
          <a:xfrm>
            <a:off x="459185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318" name="Oval 317"/>
          <p:cNvSpPr/>
          <p:nvPr/>
        </p:nvSpPr>
        <p:spPr>
          <a:xfrm>
            <a:off x="543473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319" name="Oval 318"/>
          <p:cNvSpPr/>
          <p:nvPr/>
        </p:nvSpPr>
        <p:spPr>
          <a:xfrm>
            <a:off x="627761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320" name="Oval 319"/>
          <p:cNvSpPr/>
          <p:nvPr/>
        </p:nvSpPr>
        <p:spPr>
          <a:xfrm>
            <a:off x="880625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321" name="Oval 320"/>
          <p:cNvSpPr/>
          <p:nvPr/>
        </p:nvSpPr>
        <p:spPr>
          <a:xfrm>
            <a:off x="796337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322" name="Oval 321"/>
          <p:cNvSpPr/>
          <p:nvPr/>
        </p:nvSpPr>
        <p:spPr>
          <a:xfrm>
            <a:off x="712049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323" name="Oval 322"/>
          <p:cNvSpPr/>
          <p:nvPr/>
        </p:nvSpPr>
        <p:spPr>
          <a:xfrm>
            <a:off x="37745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324" name="Oval 323"/>
          <p:cNvSpPr/>
          <p:nvPr/>
        </p:nvSpPr>
        <p:spPr>
          <a:xfrm>
            <a:off x="122033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325" name="Oval 324"/>
          <p:cNvSpPr/>
          <p:nvPr/>
        </p:nvSpPr>
        <p:spPr>
          <a:xfrm>
            <a:off x="206321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326" name="Oval 325"/>
          <p:cNvSpPr/>
          <p:nvPr/>
        </p:nvSpPr>
        <p:spPr>
          <a:xfrm>
            <a:off x="290609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327" name="Oval 326"/>
          <p:cNvSpPr/>
          <p:nvPr/>
        </p:nvSpPr>
        <p:spPr>
          <a:xfrm>
            <a:off x="374897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328" name="Oval 327"/>
          <p:cNvSpPr/>
          <p:nvPr/>
        </p:nvSpPr>
        <p:spPr>
          <a:xfrm>
            <a:off x="459185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329" name="Oval 328"/>
          <p:cNvSpPr/>
          <p:nvPr/>
        </p:nvSpPr>
        <p:spPr>
          <a:xfrm>
            <a:off x="543473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330" name="Oval 329"/>
          <p:cNvSpPr/>
          <p:nvPr/>
        </p:nvSpPr>
        <p:spPr>
          <a:xfrm>
            <a:off x="627761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331" name="Oval 330"/>
          <p:cNvSpPr/>
          <p:nvPr/>
        </p:nvSpPr>
        <p:spPr>
          <a:xfrm>
            <a:off x="880625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332" name="Oval 331"/>
          <p:cNvSpPr/>
          <p:nvPr/>
        </p:nvSpPr>
        <p:spPr>
          <a:xfrm>
            <a:off x="796337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333" name="Oval 332"/>
          <p:cNvSpPr/>
          <p:nvPr/>
        </p:nvSpPr>
        <p:spPr>
          <a:xfrm>
            <a:off x="712049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334" name="Oval 333"/>
          <p:cNvSpPr/>
          <p:nvPr/>
        </p:nvSpPr>
        <p:spPr>
          <a:xfrm>
            <a:off x="37745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335" name="Oval 334"/>
          <p:cNvSpPr/>
          <p:nvPr/>
        </p:nvSpPr>
        <p:spPr>
          <a:xfrm>
            <a:off x="122033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336" name="Oval 335"/>
          <p:cNvSpPr/>
          <p:nvPr/>
        </p:nvSpPr>
        <p:spPr>
          <a:xfrm>
            <a:off x="206321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337" name="Oval 336"/>
          <p:cNvSpPr/>
          <p:nvPr/>
        </p:nvSpPr>
        <p:spPr>
          <a:xfrm>
            <a:off x="290609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338" name="Oval 337"/>
          <p:cNvSpPr/>
          <p:nvPr/>
        </p:nvSpPr>
        <p:spPr>
          <a:xfrm>
            <a:off x="374897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339" name="Oval 338"/>
          <p:cNvSpPr/>
          <p:nvPr/>
        </p:nvSpPr>
        <p:spPr>
          <a:xfrm>
            <a:off x="459185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340" name="Oval 339"/>
          <p:cNvSpPr/>
          <p:nvPr/>
        </p:nvSpPr>
        <p:spPr>
          <a:xfrm>
            <a:off x="543473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341" name="Oval 340"/>
          <p:cNvSpPr/>
          <p:nvPr/>
        </p:nvSpPr>
        <p:spPr>
          <a:xfrm>
            <a:off x="627761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342" name="Oval 341"/>
          <p:cNvSpPr/>
          <p:nvPr/>
        </p:nvSpPr>
        <p:spPr>
          <a:xfrm>
            <a:off x="880625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343" name="Oval 342"/>
          <p:cNvSpPr/>
          <p:nvPr/>
        </p:nvSpPr>
        <p:spPr>
          <a:xfrm>
            <a:off x="796337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344" name="Oval 343"/>
          <p:cNvSpPr/>
          <p:nvPr/>
        </p:nvSpPr>
        <p:spPr>
          <a:xfrm>
            <a:off x="712049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345" name="Oval 344"/>
          <p:cNvSpPr/>
          <p:nvPr/>
        </p:nvSpPr>
        <p:spPr>
          <a:xfrm>
            <a:off x="37745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346" name="Oval 345"/>
          <p:cNvSpPr/>
          <p:nvPr/>
        </p:nvSpPr>
        <p:spPr>
          <a:xfrm>
            <a:off x="122033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347" name="Oval 346"/>
          <p:cNvSpPr/>
          <p:nvPr/>
        </p:nvSpPr>
        <p:spPr>
          <a:xfrm>
            <a:off x="206321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348" name="Oval 347"/>
          <p:cNvSpPr/>
          <p:nvPr/>
        </p:nvSpPr>
        <p:spPr>
          <a:xfrm>
            <a:off x="290609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349" name="Oval 348"/>
          <p:cNvSpPr/>
          <p:nvPr/>
        </p:nvSpPr>
        <p:spPr>
          <a:xfrm>
            <a:off x="374897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350" name="Oval 349"/>
          <p:cNvSpPr/>
          <p:nvPr/>
        </p:nvSpPr>
        <p:spPr>
          <a:xfrm>
            <a:off x="459185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351" name="Oval 350"/>
          <p:cNvSpPr/>
          <p:nvPr/>
        </p:nvSpPr>
        <p:spPr>
          <a:xfrm>
            <a:off x="543473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352" name="Oval 351"/>
          <p:cNvSpPr/>
          <p:nvPr/>
        </p:nvSpPr>
        <p:spPr>
          <a:xfrm>
            <a:off x="627761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353" name="Oval 352"/>
          <p:cNvSpPr/>
          <p:nvPr/>
        </p:nvSpPr>
        <p:spPr>
          <a:xfrm>
            <a:off x="880625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354" name="Oval 353"/>
          <p:cNvSpPr/>
          <p:nvPr/>
        </p:nvSpPr>
        <p:spPr>
          <a:xfrm>
            <a:off x="796337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960137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57950" y="4960137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CA"/>
              <a:t>2019-10-17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ODIC (2019) how Perception perceives magnitudes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0F8B7-D2A6-CA4C-AA80-51C98C70ADD6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25629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8096" y="2286000"/>
            <a:ext cx="35661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1990" y="2286000"/>
            <a:ext cx="35661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CA"/>
              <a:t>2019-10-17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ODIC (2019) how Perception perceives magnitudes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0F8B7-D2A6-CA4C-AA80-51C98C70AD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8373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2179636"/>
            <a:ext cx="356616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200" b="0" cap="none" baseline="0">
                <a:solidFill>
                  <a:schemeClr val="accent3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8096" y="2967788"/>
            <a:ext cx="3566160" cy="33415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1990" y="2179636"/>
            <a:ext cx="356616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200" b="0" kern="1200" cap="none" baseline="0" dirty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1990" y="2967788"/>
            <a:ext cx="3566160" cy="33415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CA"/>
              <a:t>2019-10-17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ODIC (2019) how Perception perceives magnitudes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0F8B7-D2A6-CA4C-AA80-51C98C70AD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3524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CA"/>
              <a:t>2019-10-17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ODIC (2019) how Perception perceives magnitudes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0F8B7-D2A6-CA4C-AA80-51C98C70AD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523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CA"/>
              <a:t>2019-10-17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ODIC (2019) how Perception perceives magnitudes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0F8B7-D2A6-CA4C-AA80-51C98C70AD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3902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68096" y="471509"/>
            <a:ext cx="329184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0" y="822960"/>
            <a:ext cx="4258818" cy="518464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8096" y="2257506"/>
            <a:ext cx="329184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CA"/>
              <a:t>2019-10-17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ODIC (2019) how Perception perceives magnitudes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0F8B7-D2A6-CA4C-AA80-51C98C70AD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3631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960138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9141714" cy="4572000"/>
          </a:xfrm>
          <a:solidFill>
            <a:schemeClr val="accent3">
              <a:lumMod val="60000"/>
              <a:lumOff val="40000"/>
            </a:schemeClr>
          </a:solidFill>
        </p:spPr>
        <p:txBody>
          <a:bodyPr lIns="457200" tIns="365760"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57950" y="4960138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CA"/>
              <a:t>2019-10-17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ODIC (2019) how Perception perceives magnitudes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0F8B7-D2A6-CA4C-AA80-51C98C70ADD6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56916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CA"/>
              <a:t>2019-10-17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ODIC (2019) how Perception perceives magnitudes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0F8B7-D2A6-CA4C-AA80-51C98C70AD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3622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762000"/>
            <a:ext cx="1971675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2950" y="762000"/>
            <a:ext cx="5686425" cy="54102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CA"/>
              <a:t>2019-10-17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ODIC (2019) how Perception perceives magnitudes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0F8B7-D2A6-CA4C-AA80-51C98C70ADD6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7543800" y="173563"/>
            <a:ext cx="0" cy="6858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14549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2286000"/>
            <a:ext cx="7290054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8096" y="6470704"/>
            <a:ext cx="161560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r>
              <a:rPr lang="en-CA"/>
              <a:t>2019-10-17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32199" y="6470704"/>
            <a:ext cx="4426094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r>
              <a:rPr lang="en-US"/>
              <a:t>ODIC (2019) how Perception perceives magnitudes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28000" y="6470704"/>
            <a:ext cx="73025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9620F8B7-D2A6-CA4C-AA80-51C98C70ADD6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571500" y="826324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2298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hf hdr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4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3"/>
        </a:buClr>
        <a:buSzPct val="100000"/>
        <a:buFont typeface="Tw Cen MT" panose="020B0602020104020603" pitchFamily="34" charset="0"/>
        <a:buChar char=" 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Wingdings 3" pitchFamily="18" charset="2"/>
        <a:buChar char="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tiff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2.jpeg"/><Relationship Id="rId7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11" Type="http://schemas.openxmlformats.org/officeDocument/2006/relationships/image" Target="../media/image19.png"/><Relationship Id="rId5" Type="http://schemas.openxmlformats.org/officeDocument/2006/relationships/image" Target="../media/image14.jpeg"/><Relationship Id="rId10" Type="http://schemas.openxmlformats.org/officeDocument/2006/relationships/image" Target="../media/image18.png"/><Relationship Id="rId4" Type="http://schemas.openxmlformats.org/officeDocument/2006/relationships/image" Target="../media/image13.jpeg"/><Relationship Id="rId9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tiff"/><Relationship Id="rId4" Type="http://schemas.openxmlformats.org/officeDocument/2006/relationships/image" Target="../media/image4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chart" Target="../charts/char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tiff"/><Relationship Id="rId2" Type="http://schemas.openxmlformats.org/officeDocument/2006/relationships/image" Target="../media/image52.tif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tif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56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tiff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tiff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tiff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A5190B-15BB-EB4F-B0EA-57D6A511600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How perception perceives number, time, and space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4AC1952-50E1-3340-9EA7-82AE7BCD4C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57950" y="4960137"/>
            <a:ext cx="2775260" cy="1463040"/>
          </a:xfrm>
        </p:spPr>
        <p:txBody>
          <a:bodyPr/>
          <a:lstStyle/>
          <a:p>
            <a:r>
              <a:rPr lang="en-US" dirty="0"/>
              <a:t>Darko Odic</a:t>
            </a:r>
          </a:p>
          <a:p>
            <a:r>
              <a:rPr lang="en-US" dirty="0"/>
              <a:t>University of British Columbia</a:t>
            </a:r>
          </a:p>
          <a:p>
            <a:r>
              <a:rPr lang="en-US" dirty="0"/>
              <a:t>October 20</a:t>
            </a:r>
            <a:r>
              <a:rPr lang="en-US" baseline="30000" dirty="0"/>
              <a:t>th</a:t>
            </a:r>
            <a:r>
              <a:rPr lang="en-US" dirty="0"/>
              <a:t>, 2019</a:t>
            </a:r>
          </a:p>
        </p:txBody>
      </p:sp>
    </p:spTree>
    <p:extLst>
      <p:ext uri="{BB962C8B-B14F-4D97-AF65-F5344CB8AC3E}">
        <p14:creationId xmlns:p14="http://schemas.microsoft.com/office/powerpoint/2010/main" val="13191434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3EC22CE-D3C4-2D42-A99F-D49A11CC49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1392" y="1755398"/>
            <a:ext cx="6356055" cy="3972535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748ECFC-A0D7-2F4C-A10E-0403651031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1392" y="1760733"/>
            <a:ext cx="6347524" cy="396720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8202F918-6661-8141-9DBA-2D5846984D33}"/>
              </a:ext>
            </a:extLst>
          </p:cNvPr>
          <p:cNvGrpSpPr>
            <a:grpSpLocks noChangeAspect="1"/>
          </p:cNvGrpSpPr>
          <p:nvPr/>
        </p:nvGrpSpPr>
        <p:grpSpPr>
          <a:xfrm>
            <a:off x="1423480" y="1755398"/>
            <a:ext cx="6347519" cy="3967200"/>
            <a:chOff x="1808408" y="557229"/>
            <a:chExt cx="2701542" cy="1688464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0E8BF09D-9D22-E540-849C-627A1722E7D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808408" y="557229"/>
              <a:ext cx="2701542" cy="1688464"/>
            </a:xfrm>
            <a:prstGeom prst="rect">
              <a:avLst/>
            </a:prstGeom>
            <a:ln w="19050">
              <a:solidFill>
                <a:schemeClr val="tx1"/>
              </a:solidFill>
            </a:ln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ECB2A55F-8E76-284C-99EE-3334865983F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103889" y="557229"/>
              <a:ext cx="2110580" cy="1688464"/>
            </a:xfrm>
            <a:prstGeom prst="rect">
              <a:avLst/>
            </a:prstGeom>
            <a:ln w="19050">
              <a:noFill/>
            </a:ln>
          </p:spPr>
        </p:pic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9EABB202-FE3C-B54A-9F21-0894ED887E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16481" y="1750063"/>
            <a:ext cx="6347519" cy="396720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C0F1CA4-61FC-0748-804D-B6945CCED00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14949" y="1760733"/>
            <a:ext cx="6347522" cy="396720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08E3E40-9845-374B-A9F8-286288A5B64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91502" y="1758065"/>
            <a:ext cx="6347521" cy="396720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C34D7BA-1E7B-F547-BEFE-466AB2954011}"/>
              </a:ext>
            </a:extLst>
          </p:cNvPr>
          <p:cNvPicPr>
            <a:picLocks/>
          </p:cNvPicPr>
          <p:nvPr/>
        </p:nvPicPr>
        <p:blipFill>
          <a:blip r:embed="rId9"/>
          <a:stretch>
            <a:fillRect/>
          </a:stretch>
        </p:blipFill>
        <p:spPr>
          <a:xfrm>
            <a:off x="3069950" y="2730646"/>
            <a:ext cx="1440000" cy="1440000"/>
          </a:xfrm>
          <a:prstGeom prst="ellipse">
            <a:avLst/>
          </a:prstGeom>
          <a:ln w="63500" cap="rnd">
            <a:solidFill>
              <a:srgbClr val="2F407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3CBFA36-F773-C94B-BD42-ADF55E4E8D90}"/>
              </a:ext>
            </a:extLst>
          </p:cNvPr>
          <p:cNvPicPr>
            <a:picLocks/>
          </p:cNvPicPr>
          <p:nvPr/>
        </p:nvPicPr>
        <p:blipFill>
          <a:blip r:embed="rId10"/>
          <a:stretch>
            <a:fillRect/>
          </a:stretch>
        </p:blipFill>
        <p:spPr>
          <a:xfrm flipH="1">
            <a:off x="3906076" y="4287933"/>
            <a:ext cx="1440000" cy="1440000"/>
          </a:xfrm>
          <a:prstGeom prst="ellipse">
            <a:avLst/>
          </a:prstGeom>
          <a:ln w="63500" cap="rnd">
            <a:solidFill>
              <a:schemeClr val="accent5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E2BE8EE-C1D7-8C49-91A8-1F177F803CD1}"/>
              </a:ext>
            </a:extLst>
          </p:cNvPr>
          <p:cNvPicPr>
            <a:picLocks/>
          </p:cNvPicPr>
          <p:nvPr/>
        </p:nvPicPr>
        <p:blipFill rotWithShape="1">
          <a:blip r:embed="rId11"/>
          <a:srcRect l="12694" r="12694"/>
          <a:stretch/>
        </p:blipFill>
        <p:spPr>
          <a:xfrm>
            <a:off x="4674044" y="2700939"/>
            <a:ext cx="1440000" cy="1440000"/>
          </a:xfrm>
          <a:prstGeom prst="ellipse">
            <a:avLst/>
          </a:prstGeom>
          <a:ln w="63500" cap="rnd">
            <a:solidFill>
              <a:srgbClr val="2F407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FA9892DE-8AF2-FB45-A7AA-FCDC522D3AA6}"/>
              </a:ext>
            </a:extLst>
          </p:cNvPr>
          <p:cNvSpPr txBox="1"/>
          <p:nvPr/>
        </p:nvSpPr>
        <p:spPr>
          <a:xfrm>
            <a:off x="10244380" y="36576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3356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8 -0.00324 L -0.31597 0.28959 " pathEditMode="relative" ptsTypes="AA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25 -0.00023 L -0.35955 -0.00023 " pathEditMode="relative" ptsTypes="AA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12 1.11111E-6 L -0.20955 -0.28912 " pathEditMode="relative" ptsTypes="AA">
                                      <p:cBhvr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2.96296E-6 L 0.23368 -0.29027 " pathEditMode="relative" rAng="0" ptsTypes="AA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684" y="-14514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0" dur="1000" fill="hold"/>
                                        <p:tgtEl>
                                          <p:spTgt spid="20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7" dur="1000" fill="hold"/>
                                        <p:tgtEl>
                                          <p:spTgt spid="18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91 -0.00023 L 0.34739 -0.00139 " pathEditMode="relative" ptsTypes="AA">
                                      <p:cBhvr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659 0.00023 L 0.32447 0.28819 " pathEditMode="relative" ptsTypes="AA">
                                      <p:cBhvr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8" dur="1000" fill="hold"/>
                                        <p:tgtEl>
                                          <p:spTgt spid="8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2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5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72B53-248C-7242-87AE-6D83BA61E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cap="none" dirty="0">
                <a:latin typeface="Candara" panose="020E0502030303020204" pitchFamily="34" charset="0"/>
                <a:cs typeface="Muna" pitchFamily="2" charset="-78"/>
              </a:rPr>
              <a:t>Plan for 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ED159D-B25A-0C48-BB26-23AB03420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096" y="1951463"/>
            <a:ext cx="7885250" cy="4357897"/>
          </a:xfrm>
        </p:spPr>
        <p:txBody>
          <a:bodyPr/>
          <a:lstStyle/>
          <a:p>
            <a:r>
              <a:rPr lang="en-US" dirty="0">
                <a:latin typeface="Avenir Roman" panose="02000503020000020003" pitchFamily="2" charset="0"/>
                <a:cs typeface="Muna" pitchFamily="2" charset="-78"/>
              </a:rPr>
              <a:t>My goal today is to </a:t>
            </a:r>
            <a:r>
              <a:rPr lang="en-US" b="1" dirty="0">
                <a:latin typeface="Avenir Roman" panose="02000503020000020003" pitchFamily="2" charset="0"/>
                <a:cs typeface="Muna" pitchFamily="2" charset="-78"/>
              </a:rPr>
              <a:t>share three take-aways </a:t>
            </a:r>
            <a:r>
              <a:rPr lang="en-US" dirty="0">
                <a:latin typeface="Avenir Roman" panose="02000503020000020003" pitchFamily="2" charset="0"/>
                <a:cs typeface="Muna" pitchFamily="2" charset="-78"/>
              </a:rPr>
              <a:t>from recent work on perceptual magnitudes, linking each to potential implications for visualization research.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latin typeface="Avenir Roman" panose="02000503020000020003" pitchFamily="2" charset="0"/>
                <a:cs typeface="Muna" pitchFamily="2" charset="-78"/>
              </a:rPr>
              <a:t>Our perception of number, time, and space are </a:t>
            </a:r>
            <a:r>
              <a:rPr lang="en-US" b="1" i="1" dirty="0">
                <a:latin typeface="Avenir Roman" panose="02000503020000020003" pitchFamily="2" charset="0"/>
                <a:cs typeface="Muna" pitchFamily="2" charset="-78"/>
              </a:rPr>
              <a:t>domain-specific </a:t>
            </a:r>
            <a:r>
              <a:rPr lang="en-US" dirty="0">
                <a:latin typeface="Avenir Roman" panose="02000503020000020003" pitchFamily="2" charset="0"/>
                <a:cs typeface="Muna" pitchFamily="2" charset="-78"/>
              </a:rPr>
              <a:t>and independent of each other (i.e., errors in one dimension are not related to errors in another).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latin typeface="Avenir Roman" panose="02000503020000020003" pitchFamily="2" charset="0"/>
                <a:cs typeface="Muna" pitchFamily="2" charset="-78"/>
              </a:rPr>
              <a:t>Nevertheless, there is a </a:t>
            </a:r>
            <a:r>
              <a:rPr lang="en-US" b="1" dirty="0">
                <a:latin typeface="Avenir Roman" panose="02000503020000020003" pitchFamily="2" charset="0"/>
                <a:cs typeface="Muna" pitchFamily="2" charset="-78"/>
              </a:rPr>
              <a:t>hierarchy of interference </a:t>
            </a:r>
            <a:r>
              <a:rPr lang="en-US" dirty="0">
                <a:latin typeface="Avenir Roman" panose="02000503020000020003" pitchFamily="2" charset="0"/>
                <a:cs typeface="Muna" pitchFamily="2" charset="-78"/>
              </a:rPr>
              <a:t>effects between them that especially affects number perception (but they are context-dependent and changeable).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latin typeface="Avenir Roman" panose="02000503020000020003" pitchFamily="2" charset="0"/>
                <a:cs typeface="Muna" pitchFamily="2" charset="-78"/>
              </a:rPr>
              <a:t>Perceptual magnitudes are optimized for </a:t>
            </a:r>
            <a:r>
              <a:rPr lang="en-US" b="1" dirty="0">
                <a:latin typeface="Avenir Roman" panose="02000503020000020003" pitchFamily="2" charset="0"/>
                <a:cs typeface="Muna" pitchFamily="2" charset="-78"/>
              </a:rPr>
              <a:t>relative comparison</a:t>
            </a:r>
            <a:r>
              <a:rPr lang="en-US" dirty="0">
                <a:latin typeface="Avenir Roman" panose="02000503020000020003" pitchFamily="2" charset="0"/>
                <a:cs typeface="Muna" pitchFamily="2" charset="-78"/>
              </a:rPr>
              <a:t> and absolute judgements are slow, serial, and imprecise.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E4E84A-E8ED-0D44-962B-30DEBE5308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ODIC (2019) how Perception perceives magnitudes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DAC5CA-D320-A742-BA65-C865B44E46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0F8B7-D2A6-CA4C-AA80-51C98C70ADD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798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170275A2-9E46-1948-A9F6-B5C39491558D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685398" y="3434801"/>
            <a:ext cx="1158377" cy="953247"/>
          </a:xfrm>
          <a:prstGeom prst="rect">
            <a:avLst/>
          </a:prstGeom>
          <a:noFill/>
          <a:ln w="38100">
            <a:noFill/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A7C1F30-7A7D-5046-B738-1F6C8C7F9F00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1955899" y="3437102"/>
            <a:ext cx="1158377" cy="953247"/>
          </a:xfrm>
          <a:prstGeom prst="rect">
            <a:avLst/>
          </a:prstGeom>
          <a:noFill/>
          <a:ln w="38100">
            <a:noFill/>
          </a:ln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5E9DAC8-E519-5247-B2E2-7F935F02C0E1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4478188" y="3434801"/>
            <a:ext cx="1158377" cy="953247"/>
          </a:xfrm>
          <a:prstGeom prst="rect">
            <a:avLst/>
          </a:prstGeom>
          <a:noFill/>
          <a:ln w="38100">
            <a:noFill/>
          </a:ln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681C07C-5492-0245-9A0E-CB83EB0623D5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3217043" y="3434801"/>
            <a:ext cx="1158377" cy="953247"/>
          </a:xfrm>
          <a:prstGeom prst="rect">
            <a:avLst/>
          </a:prstGeom>
          <a:noFill/>
          <a:ln w="38100">
            <a:noFill/>
          </a:ln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C8B2AA98-A067-D949-A0D5-A3C4D1ACFD0C}"/>
              </a:ext>
            </a:extLst>
          </p:cNvPr>
          <p:cNvSpPr txBox="1"/>
          <p:nvPr/>
        </p:nvSpPr>
        <p:spPr>
          <a:xfrm>
            <a:off x="685398" y="4383735"/>
            <a:ext cx="1158377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dirty="0"/>
              <a:t>Ratio 1.14</a:t>
            </a:r>
            <a:br>
              <a:rPr lang="en-US" sz="1350" dirty="0"/>
            </a:br>
            <a:r>
              <a:rPr lang="en-US" sz="900" dirty="0">
                <a:latin typeface="Corbel" panose="020B0503020204020204" pitchFamily="34" charset="0"/>
              </a:rPr>
              <a:t>(16 / 14 dots)</a:t>
            </a:r>
            <a:endParaRPr lang="en-US" sz="1350" dirty="0">
              <a:latin typeface="Corbel" panose="020B0503020204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A577E59-62C6-CA4D-8700-56E5F8E5F58A}"/>
              </a:ext>
            </a:extLst>
          </p:cNvPr>
          <p:cNvSpPr txBox="1"/>
          <p:nvPr/>
        </p:nvSpPr>
        <p:spPr>
          <a:xfrm>
            <a:off x="1932176" y="4390348"/>
            <a:ext cx="1158377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dirty="0"/>
              <a:t>Ratio 1.20</a:t>
            </a:r>
            <a:br>
              <a:rPr lang="en-US" sz="1350" dirty="0"/>
            </a:br>
            <a:r>
              <a:rPr lang="en-US" sz="900" dirty="0">
                <a:latin typeface="Corbel" panose="020B0503020204020204" pitchFamily="34" charset="0"/>
              </a:rPr>
              <a:t>(18 / 15 dots)</a:t>
            </a:r>
            <a:endParaRPr lang="en-US" sz="1350" dirty="0">
              <a:latin typeface="Corbel" panose="020B0503020204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A7A0BA1-37A9-6549-A95F-8F8B4BE2BBD2}"/>
              </a:ext>
            </a:extLst>
          </p:cNvPr>
          <p:cNvSpPr txBox="1"/>
          <p:nvPr/>
        </p:nvSpPr>
        <p:spPr>
          <a:xfrm>
            <a:off x="3202677" y="4390348"/>
            <a:ext cx="1158377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dirty="0"/>
              <a:t>Ratio 1.50</a:t>
            </a:r>
            <a:br>
              <a:rPr lang="en-US" sz="1350" dirty="0"/>
            </a:br>
            <a:r>
              <a:rPr lang="en-US" sz="900" dirty="0">
                <a:latin typeface="Corbel" panose="020B0503020204020204" pitchFamily="34" charset="0"/>
              </a:rPr>
              <a:t>(18 / 12 dots)</a:t>
            </a:r>
            <a:endParaRPr lang="en-US" sz="1350" dirty="0">
              <a:latin typeface="Corbel" panose="020B0503020204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5C03E00-C585-004E-BC6E-01740DC38F40}"/>
              </a:ext>
            </a:extLst>
          </p:cNvPr>
          <p:cNvSpPr txBox="1"/>
          <p:nvPr/>
        </p:nvSpPr>
        <p:spPr>
          <a:xfrm>
            <a:off x="4463821" y="4383735"/>
            <a:ext cx="1158377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dirty="0"/>
              <a:t>Ratio 2.00</a:t>
            </a:r>
          </a:p>
          <a:p>
            <a:pPr algn="ctr"/>
            <a:r>
              <a:rPr lang="en-US" sz="900" dirty="0">
                <a:latin typeface="Corbel" panose="020B0503020204020204" pitchFamily="34" charset="0"/>
              </a:rPr>
              <a:t>(20 / 10 dots)</a:t>
            </a:r>
            <a:endParaRPr lang="en-US" sz="1350" dirty="0">
              <a:latin typeface="Corbel" panose="020B0503020204020204" pitchFamily="34" charset="0"/>
            </a:endParaRP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1E9B8240-5150-B745-92AA-1EE330B4D305}"/>
              </a:ext>
            </a:extLst>
          </p:cNvPr>
          <p:cNvCxnSpPr>
            <a:cxnSpLocks/>
          </p:cNvCxnSpPr>
          <p:nvPr/>
        </p:nvCxnSpPr>
        <p:spPr>
          <a:xfrm>
            <a:off x="685398" y="3256385"/>
            <a:ext cx="4967662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D291879C-03D3-9E43-A7ED-0E20B7A6C517}"/>
              </a:ext>
            </a:extLst>
          </p:cNvPr>
          <p:cNvSpPr txBox="1"/>
          <p:nvPr/>
        </p:nvSpPr>
        <p:spPr>
          <a:xfrm>
            <a:off x="1562040" y="2917831"/>
            <a:ext cx="32812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Higher Ratio = Easier Difficulty</a:t>
            </a:r>
            <a:endParaRPr lang="en-US" sz="1600" dirty="0">
              <a:latin typeface="Corbel" panose="020B0503020204020204" pitchFamily="34" charset="0"/>
            </a:endParaRPr>
          </a:p>
        </p:txBody>
      </p:sp>
      <p:graphicFrame>
        <p:nvGraphicFramePr>
          <p:cNvPr id="25" name="Chart 24">
            <a:extLst>
              <a:ext uri="{FF2B5EF4-FFF2-40B4-BE49-F238E27FC236}">
                <a16:creationId xmlns:a16="http://schemas.microsoft.com/office/drawing/2014/main" id="{BD8BA8A0-EC25-814D-A13E-F08DEEB4FE7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79160212"/>
              </p:ext>
            </p:extLst>
          </p:nvPr>
        </p:nvGraphicFramePr>
        <p:xfrm>
          <a:off x="5748688" y="3050525"/>
          <a:ext cx="3251699" cy="21407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27" name="Title 1">
            <a:extLst>
              <a:ext uri="{FF2B5EF4-FFF2-40B4-BE49-F238E27FC236}">
                <a16:creationId xmlns:a16="http://schemas.microsoft.com/office/drawing/2014/main" id="{9CFB748C-56D1-CA4F-8E97-FC76F4BE4A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</p:spPr>
        <p:txBody>
          <a:bodyPr>
            <a:normAutofit/>
          </a:bodyPr>
          <a:lstStyle/>
          <a:p>
            <a:r>
              <a:rPr lang="en-US" sz="3600" cap="none" dirty="0">
                <a:latin typeface="Candara" panose="020E0502030303020204" pitchFamily="34" charset="0"/>
                <a:cs typeface="Muna" pitchFamily="2" charset="-78"/>
              </a:rPr>
              <a:t>General Methods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365C28A-EF8C-934B-8519-A72B22A83B92}"/>
              </a:ext>
            </a:extLst>
          </p:cNvPr>
          <p:cNvSpPr txBox="1"/>
          <p:nvPr/>
        </p:nvSpPr>
        <p:spPr>
          <a:xfrm rot="16200000">
            <a:off x="-325389" y="3648189"/>
            <a:ext cx="1564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2"/>
                </a:solidFill>
              </a:rPr>
              <a:t>Discrimination</a:t>
            </a: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D493B86F-2B92-A94E-9E12-C88CF5627D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096" y="1951463"/>
            <a:ext cx="7885250" cy="4357897"/>
          </a:xfrm>
        </p:spPr>
        <p:txBody>
          <a:bodyPr/>
          <a:lstStyle/>
          <a:p>
            <a:r>
              <a:rPr lang="en-US" dirty="0">
                <a:latin typeface="Avenir Roman" panose="02000503020000020003" pitchFamily="2" charset="0"/>
                <a:cs typeface="Muna" pitchFamily="2" charset="-78"/>
              </a:rPr>
              <a:t>The majority of data I’ll present today will be </a:t>
            </a:r>
            <a:r>
              <a:rPr lang="en-US" dirty="0" err="1">
                <a:latin typeface="Avenir Roman" panose="02000503020000020003" pitchFamily="2" charset="0"/>
                <a:cs typeface="Muna" pitchFamily="2" charset="-78"/>
              </a:rPr>
              <a:t>behavioural</a:t>
            </a:r>
            <a:r>
              <a:rPr lang="en-US" dirty="0">
                <a:latin typeface="Avenir Roman" panose="02000503020000020003" pitchFamily="2" charset="0"/>
                <a:cs typeface="Muna" pitchFamily="2" charset="-78"/>
              </a:rPr>
              <a:t> from Magnitude Discrimination or Magnitude Estimation tasks, with accuracy/sensitivity as the dependent variable of interest.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779C66E-49E2-EA4B-A5EA-951FF2448843}"/>
              </a:ext>
            </a:extLst>
          </p:cNvPr>
          <p:cNvSpPr txBox="1"/>
          <p:nvPr/>
        </p:nvSpPr>
        <p:spPr>
          <a:xfrm rot="16200000">
            <a:off x="-134632" y="5740735"/>
            <a:ext cx="11831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DB3C89"/>
                </a:solidFill>
              </a:rPr>
              <a:t>Estimation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8B91DF91-A67F-BC45-8763-92FFBDC2F3F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606" y="5361709"/>
            <a:ext cx="1705144" cy="1127384"/>
          </a:xfrm>
          <a:prstGeom prst="rect">
            <a:avLst/>
          </a:prstGeom>
          <a:ln w="57150">
            <a:noFill/>
          </a:ln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6D7AFA8F-F2AA-E448-99A5-41EF1D7D309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2872" y="5364960"/>
            <a:ext cx="1698814" cy="1123200"/>
          </a:xfrm>
          <a:prstGeom prst="rect">
            <a:avLst/>
          </a:prstGeom>
          <a:ln w="57150">
            <a:noFill/>
          </a:ln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1F09B601-C28C-5548-A23C-3E85F5ADF3A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7808" y="5364575"/>
            <a:ext cx="1698815" cy="1123200"/>
          </a:xfrm>
          <a:prstGeom prst="rect">
            <a:avLst/>
          </a:prstGeom>
          <a:ln w="57150"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A7136B5-E0FB-654D-9DF2-22C8C7D75C7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48688" y="5045328"/>
            <a:ext cx="3395046" cy="1812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63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  <p:bldP spid="24" grpId="0"/>
      <p:bldGraphic spid="25" grpId="0">
        <p:bldAsOne/>
      </p:bldGraphic>
      <p:bldP spid="5" grpId="0"/>
      <p:bldP spid="2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72B53-248C-7242-87AE-6D83BA61E4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585216"/>
            <a:ext cx="8090154" cy="1499616"/>
          </a:xfrm>
        </p:spPr>
        <p:txBody>
          <a:bodyPr>
            <a:normAutofit/>
          </a:bodyPr>
          <a:lstStyle/>
          <a:p>
            <a:r>
              <a:rPr lang="en-US" sz="3600" cap="none" dirty="0">
                <a:latin typeface="Candara" panose="020E0502030303020204" pitchFamily="34" charset="0"/>
                <a:cs typeface="Muna" pitchFamily="2" charset="-78"/>
              </a:rPr>
              <a:t>Part 1: How do we perceive number?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ED159D-B25A-0C48-BB26-23AB03420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096" y="1895707"/>
            <a:ext cx="7885250" cy="4413653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b="1" dirty="0">
                <a:latin typeface="Avenir Light" panose="020B0402020203020204" pitchFamily="34" charset="77"/>
                <a:ea typeface="Calibri" charset="0"/>
                <a:cs typeface="Calibri" charset="0"/>
              </a:rPr>
              <a:t>Number is a primary visual feature</a:t>
            </a:r>
            <a:r>
              <a:rPr lang="en-US" dirty="0">
                <a:latin typeface="Avenir Light" panose="020B0402020203020204" pitchFamily="34" charset="77"/>
                <a:ea typeface="Calibri" charset="0"/>
                <a:cs typeface="Calibri" charset="0"/>
              </a:rPr>
              <a:t>, like </a:t>
            </a:r>
            <a:r>
              <a:rPr lang="en-US" dirty="0" err="1">
                <a:latin typeface="Avenir Light" panose="020B0402020203020204" pitchFamily="34" charset="77"/>
                <a:ea typeface="Calibri" charset="0"/>
                <a:cs typeface="Calibri" charset="0"/>
              </a:rPr>
              <a:t>colour</a:t>
            </a:r>
            <a:r>
              <a:rPr lang="en-US" dirty="0">
                <a:latin typeface="Avenir Light" panose="020B0402020203020204" pitchFamily="34" charset="77"/>
                <a:ea typeface="Calibri" charset="0"/>
                <a:cs typeface="Calibri" charset="0"/>
              </a:rPr>
              <a:t>, contrast, size, orientation, etc. (e.g., Burr &amp; Ross, 2008) 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dirty="0">
                <a:latin typeface="Avenir Light" panose="020B0402020203020204" pitchFamily="34" charset="77"/>
                <a:ea typeface="Calibri" charset="0"/>
                <a:cs typeface="Calibri" charset="0"/>
              </a:rPr>
              <a:t>Number is derived from other features, </a:t>
            </a:r>
            <a:r>
              <a:rPr lang="en-US" dirty="0">
                <a:latin typeface="Avenir Light" panose="020B0402020203020204" pitchFamily="34" charset="77"/>
                <a:ea typeface="Calibri" charset="0"/>
                <a:cs typeface="Calibri" charset="0"/>
              </a:rPr>
              <a:t>such as area, contour length, convex hull, or density (e.g., </a:t>
            </a:r>
            <a:r>
              <a:rPr lang="en-US" dirty="0" err="1">
                <a:latin typeface="Avenir Light" panose="020B0402020203020204" pitchFamily="34" charset="77"/>
                <a:ea typeface="Calibri" charset="0"/>
                <a:cs typeface="Calibri" charset="0"/>
              </a:rPr>
              <a:t>Allik</a:t>
            </a:r>
            <a:r>
              <a:rPr lang="en-US" dirty="0">
                <a:latin typeface="Avenir Light" panose="020B0402020203020204" pitchFamily="34" charset="77"/>
                <a:ea typeface="Calibri" charset="0"/>
                <a:cs typeface="Calibri" charset="0"/>
              </a:rPr>
              <a:t> &amp; </a:t>
            </a:r>
            <a:r>
              <a:rPr lang="en-US" dirty="0" err="1">
                <a:latin typeface="Avenir Light" panose="020B0402020203020204" pitchFamily="34" charset="77"/>
                <a:ea typeface="Calibri" charset="0"/>
                <a:cs typeface="Calibri" charset="0"/>
              </a:rPr>
              <a:t>Tuulmets</a:t>
            </a:r>
            <a:r>
              <a:rPr lang="en-US" dirty="0">
                <a:latin typeface="Avenir Light" panose="020B0402020203020204" pitchFamily="34" charset="77"/>
                <a:ea typeface="Calibri" charset="0"/>
                <a:cs typeface="Calibri" charset="0"/>
              </a:rPr>
              <a:t>, 1991, </a:t>
            </a:r>
            <a:r>
              <a:rPr lang="en-US" dirty="0" err="1">
                <a:latin typeface="Avenir Light" panose="020B0402020203020204" pitchFamily="34" charset="77"/>
                <a:ea typeface="Calibri" charset="0"/>
                <a:cs typeface="Calibri" charset="0"/>
              </a:rPr>
              <a:t>Gebuis</a:t>
            </a:r>
            <a:r>
              <a:rPr lang="en-US" dirty="0">
                <a:latin typeface="Avenir Light" panose="020B0402020203020204" pitchFamily="34" charset="77"/>
                <a:ea typeface="Calibri" charset="0"/>
                <a:cs typeface="Calibri" charset="0"/>
              </a:rPr>
              <a:t> &amp; </a:t>
            </a:r>
            <a:r>
              <a:rPr lang="en-US" dirty="0" err="1">
                <a:latin typeface="Avenir Light" panose="020B0402020203020204" pitchFamily="34" charset="77"/>
                <a:ea typeface="Calibri" charset="0"/>
                <a:cs typeface="Calibri" charset="0"/>
              </a:rPr>
              <a:t>Reynvoet</a:t>
            </a:r>
            <a:r>
              <a:rPr lang="en-US" dirty="0">
                <a:latin typeface="Avenir Light" panose="020B0402020203020204" pitchFamily="34" charset="77"/>
                <a:ea typeface="Calibri" charset="0"/>
                <a:cs typeface="Calibri" charset="0"/>
              </a:rPr>
              <a:t>, 2011, </a:t>
            </a:r>
            <a:r>
              <a:rPr lang="en-US" dirty="0" err="1">
                <a:latin typeface="Avenir Light" panose="020B0402020203020204" pitchFamily="34" charset="77"/>
                <a:ea typeface="Calibri" charset="0"/>
                <a:cs typeface="Calibri" charset="0"/>
              </a:rPr>
              <a:t>Durgin</a:t>
            </a:r>
            <a:r>
              <a:rPr lang="en-US" dirty="0">
                <a:latin typeface="Avenir Light" panose="020B0402020203020204" pitchFamily="34" charset="77"/>
                <a:ea typeface="Calibri" charset="0"/>
                <a:cs typeface="Calibri" charset="0"/>
              </a:rPr>
              <a:t>, 1995, Dakin et al., 2011).</a:t>
            </a:r>
            <a:endParaRPr lang="en-US" dirty="0">
              <a:latin typeface="Avenir Roman" panose="02000503020000020003" pitchFamily="2" charset="0"/>
              <a:cs typeface="Muna" pitchFamily="2" charset="-78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E4E84A-E8ED-0D44-962B-30DEBE5308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ODIC (2019) how Perception perceives magnitudes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DAC5CA-D320-A742-BA65-C865B44E46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0F8B7-D2A6-CA4C-AA80-51C98C70ADD6}" type="slidenum">
              <a:rPr lang="en-US" smtClean="0"/>
              <a:t>5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2D386BF-54A8-8243-B159-E5F1771FB0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585" y="3721540"/>
            <a:ext cx="3086686" cy="1929179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0FA9EBB-26E7-9644-89CD-B7F1F4634E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4550" y="3968709"/>
            <a:ext cx="3087360" cy="1929600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82C14C68-CBA9-4443-AE6F-AFF2790BA1CA}"/>
              </a:ext>
            </a:extLst>
          </p:cNvPr>
          <p:cNvGrpSpPr>
            <a:grpSpLocks noChangeAspect="1"/>
          </p:cNvGrpSpPr>
          <p:nvPr/>
        </p:nvGrpSpPr>
        <p:grpSpPr>
          <a:xfrm>
            <a:off x="4154509" y="4215878"/>
            <a:ext cx="3087360" cy="1929600"/>
            <a:chOff x="-533401" y="5024925"/>
            <a:chExt cx="5023041" cy="3139401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5F192419-AF22-0343-99C6-5A27C0B1A7F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533401" y="5024925"/>
              <a:ext cx="5023041" cy="3139401"/>
            </a:xfrm>
            <a:prstGeom prst="rect">
              <a:avLst/>
            </a:prstGeom>
            <a:noFill/>
            <a:ln w="38100">
              <a:solidFill>
                <a:schemeClr val="bg1"/>
              </a:solidFill>
            </a:ln>
          </p:spPr>
        </p:pic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CFB2B39F-761D-754F-A85E-40FDD6C0C19F}"/>
                </a:ext>
              </a:extLst>
            </p:cNvPr>
            <p:cNvSpPr/>
            <p:nvPr/>
          </p:nvSpPr>
          <p:spPr>
            <a:xfrm>
              <a:off x="14990" y="5606321"/>
              <a:ext cx="1349115" cy="1548984"/>
            </a:xfrm>
            <a:custGeom>
              <a:avLst/>
              <a:gdLst>
                <a:gd name="connsiteX0" fmla="*/ 219856 w 1349115"/>
                <a:gd name="connsiteY0" fmla="*/ 0 h 1548984"/>
                <a:gd name="connsiteX1" fmla="*/ 569626 w 1349115"/>
                <a:gd name="connsiteY1" fmla="*/ 219856 h 1548984"/>
                <a:gd name="connsiteX2" fmla="*/ 919397 w 1349115"/>
                <a:gd name="connsiteY2" fmla="*/ 459699 h 1548984"/>
                <a:gd name="connsiteX3" fmla="*/ 1349115 w 1349115"/>
                <a:gd name="connsiteY3" fmla="*/ 524656 h 1548984"/>
                <a:gd name="connsiteX4" fmla="*/ 1169233 w 1349115"/>
                <a:gd name="connsiteY4" fmla="*/ 864433 h 1548984"/>
                <a:gd name="connsiteX5" fmla="*/ 559633 w 1349115"/>
                <a:gd name="connsiteY5" fmla="*/ 1538990 h 1548984"/>
                <a:gd name="connsiteX6" fmla="*/ 399738 w 1349115"/>
                <a:gd name="connsiteY6" fmla="*/ 1548984 h 1548984"/>
                <a:gd name="connsiteX7" fmla="*/ 0 w 1349115"/>
                <a:gd name="connsiteY7" fmla="*/ 1434059 h 1548984"/>
                <a:gd name="connsiteX8" fmla="*/ 209862 w 1349115"/>
                <a:gd name="connsiteY8" fmla="*/ 589613 h 1548984"/>
                <a:gd name="connsiteX9" fmla="*/ 219856 w 1349115"/>
                <a:gd name="connsiteY9" fmla="*/ 0 h 1548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49115" h="1548984">
                  <a:moveTo>
                    <a:pt x="219856" y="0"/>
                  </a:moveTo>
                  <a:lnTo>
                    <a:pt x="569626" y="219856"/>
                  </a:lnTo>
                  <a:lnTo>
                    <a:pt x="919397" y="459699"/>
                  </a:lnTo>
                  <a:lnTo>
                    <a:pt x="1349115" y="524656"/>
                  </a:lnTo>
                  <a:lnTo>
                    <a:pt x="1169233" y="864433"/>
                  </a:lnTo>
                  <a:lnTo>
                    <a:pt x="559633" y="1538990"/>
                  </a:lnTo>
                  <a:lnTo>
                    <a:pt x="399738" y="1548984"/>
                  </a:lnTo>
                  <a:lnTo>
                    <a:pt x="0" y="1434059"/>
                  </a:lnTo>
                  <a:lnTo>
                    <a:pt x="209862" y="589613"/>
                  </a:lnTo>
                  <a:lnTo>
                    <a:pt x="219856" y="0"/>
                  </a:lnTo>
                  <a:close/>
                </a:path>
              </a:pathLst>
            </a:custGeom>
            <a:solidFill>
              <a:srgbClr val="FFFF00">
                <a:alpha val="26000"/>
              </a:srgbClr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1DCCF84C-815D-F24A-AF1B-4289A936BA05}"/>
                </a:ext>
              </a:extLst>
            </p:cNvPr>
            <p:cNvSpPr/>
            <p:nvPr/>
          </p:nvSpPr>
          <p:spPr>
            <a:xfrm>
              <a:off x="2528341" y="5826177"/>
              <a:ext cx="1439056" cy="1808813"/>
            </a:xfrm>
            <a:custGeom>
              <a:avLst/>
              <a:gdLst>
                <a:gd name="connsiteX0" fmla="*/ 0 w 1439056"/>
                <a:gd name="connsiteY0" fmla="*/ 179882 h 1808813"/>
                <a:gd name="connsiteX1" fmla="*/ 624590 w 1439056"/>
                <a:gd name="connsiteY1" fmla="*/ 4997 h 1808813"/>
                <a:gd name="connsiteX2" fmla="*/ 1439056 w 1439056"/>
                <a:gd name="connsiteY2" fmla="*/ 0 h 1808813"/>
                <a:gd name="connsiteX3" fmla="*/ 1369102 w 1439056"/>
                <a:gd name="connsiteY3" fmla="*/ 339777 h 1808813"/>
                <a:gd name="connsiteX4" fmla="*/ 1234190 w 1439056"/>
                <a:gd name="connsiteY4" fmla="*/ 594610 h 1808813"/>
                <a:gd name="connsiteX5" fmla="*/ 1389089 w 1439056"/>
                <a:gd name="connsiteY5" fmla="*/ 824459 h 1808813"/>
                <a:gd name="connsiteX6" fmla="*/ 1424066 w 1439056"/>
                <a:gd name="connsiteY6" fmla="*/ 1189220 h 1808813"/>
                <a:gd name="connsiteX7" fmla="*/ 1244184 w 1439056"/>
                <a:gd name="connsiteY7" fmla="*/ 1454046 h 1808813"/>
                <a:gd name="connsiteX8" fmla="*/ 1149246 w 1439056"/>
                <a:gd name="connsiteY8" fmla="*/ 1728866 h 1808813"/>
                <a:gd name="connsiteX9" fmla="*/ 779489 w 1439056"/>
                <a:gd name="connsiteY9" fmla="*/ 1808813 h 1808813"/>
                <a:gd name="connsiteX10" fmla="*/ 204866 w 1439056"/>
                <a:gd name="connsiteY10" fmla="*/ 1703882 h 1808813"/>
                <a:gd name="connsiteX11" fmla="*/ 0 w 1439056"/>
                <a:gd name="connsiteY11" fmla="*/ 179882 h 1808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39056" h="1808813">
                  <a:moveTo>
                    <a:pt x="0" y="179882"/>
                  </a:moveTo>
                  <a:lnTo>
                    <a:pt x="624590" y="4997"/>
                  </a:lnTo>
                  <a:lnTo>
                    <a:pt x="1439056" y="0"/>
                  </a:lnTo>
                  <a:lnTo>
                    <a:pt x="1369102" y="339777"/>
                  </a:lnTo>
                  <a:lnTo>
                    <a:pt x="1234190" y="594610"/>
                  </a:lnTo>
                  <a:lnTo>
                    <a:pt x="1389089" y="824459"/>
                  </a:lnTo>
                  <a:lnTo>
                    <a:pt x="1424066" y="1189220"/>
                  </a:lnTo>
                  <a:lnTo>
                    <a:pt x="1244184" y="1454046"/>
                  </a:lnTo>
                  <a:lnTo>
                    <a:pt x="1149246" y="1728866"/>
                  </a:lnTo>
                  <a:lnTo>
                    <a:pt x="779489" y="1808813"/>
                  </a:lnTo>
                  <a:lnTo>
                    <a:pt x="204866" y="1703882"/>
                  </a:lnTo>
                  <a:lnTo>
                    <a:pt x="0" y="179882"/>
                  </a:lnTo>
                  <a:close/>
                </a:path>
              </a:pathLst>
            </a:custGeom>
            <a:solidFill>
              <a:srgbClr val="0000FF">
                <a:alpha val="17000"/>
              </a:srgbClr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8BCE502-94DD-AF48-9D1F-3727D6BEDAF4}"/>
              </a:ext>
            </a:extLst>
          </p:cNvPr>
          <p:cNvGrpSpPr>
            <a:grpSpLocks noChangeAspect="1"/>
          </p:cNvGrpSpPr>
          <p:nvPr/>
        </p:nvGrpSpPr>
        <p:grpSpPr>
          <a:xfrm>
            <a:off x="5715134" y="4463047"/>
            <a:ext cx="3087360" cy="1929600"/>
            <a:chOff x="4876800" y="5092086"/>
            <a:chExt cx="5023041" cy="3139402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EA3787F1-265F-E149-A7C1-4B3E06D4528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76800" y="5092086"/>
              <a:ext cx="5023041" cy="3139402"/>
            </a:xfrm>
            <a:prstGeom prst="rect">
              <a:avLst/>
            </a:prstGeom>
            <a:noFill/>
            <a:ln w="38100">
              <a:solidFill>
                <a:schemeClr val="bg1"/>
              </a:solidFill>
            </a:ln>
          </p:spPr>
        </p:pic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E0C432A-8E12-5641-87B7-13855A7D273A}"/>
                </a:ext>
              </a:extLst>
            </p:cNvPr>
            <p:cNvSpPr/>
            <p:nvPr/>
          </p:nvSpPr>
          <p:spPr>
            <a:xfrm>
              <a:off x="5458724" y="5486400"/>
              <a:ext cx="360000" cy="360000"/>
            </a:xfrm>
            <a:prstGeom prst="ellipse">
              <a:avLst/>
            </a:prstGeom>
            <a:solidFill>
              <a:srgbClr val="FFFF00">
                <a:alpha val="2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B700654C-7B74-3346-9948-7B9C37A01AC4}"/>
                </a:ext>
              </a:extLst>
            </p:cNvPr>
            <p:cNvSpPr/>
            <p:nvPr/>
          </p:nvSpPr>
          <p:spPr>
            <a:xfrm>
              <a:off x="5786924" y="5735032"/>
              <a:ext cx="360000" cy="360000"/>
            </a:xfrm>
            <a:prstGeom prst="ellipse">
              <a:avLst/>
            </a:prstGeom>
            <a:solidFill>
              <a:srgbClr val="FFFF00">
                <a:alpha val="2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B62E9664-C701-7E44-8ABA-AC5C4A06983E}"/>
                </a:ext>
              </a:extLst>
            </p:cNvPr>
            <p:cNvSpPr/>
            <p:nvPr/>
          </p:nvSpPr>
          <p:spPr>
            <a:xfrm>
              <a:off x="6142313" y="5963813"/>
              <a:ext cx="360000" cy="360000"/>
            </a:xfrm>
            <a:prstGeom prst="ellipse">
              <a:avLst/>
            </a:prstGeom>
            <a:solidFill>
              <a:srgbClr val="FFFF00">
                <a:alpha val="2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B7A4B63C-4776-734F-9445-EAA17FE355B6}"/>
                </a:ext>
              </a:extLst>
            </p:cNvPr>
            <p:cNvSpPr/>
            <p:nvPr/>
          </p:nvSpPr>
          <p:spPr>
            <a:xfrm>
              <a:off x="6556838" y="6044438"/>
              <a:ext cx="360000" cy="360000"/>
            </a:xfrm>
            <a:prstGeom prst="ellipse">
              <a:avLst/>
            </a:prstGeom>
            <a:solidFill>
              <a:srgbClr val="FFFF00">
                <a:alpha val="2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91EAB0C9-FFBC-ED49-B940-04370F88F835}"/>
                </a:ext>
              </a:extLst>
            </p:cNvPr>
            <p:cNvSpPr/>
            <p:nvPr/>
          </p:nvSpPr>
          <p:spPr>
            <a:xfrm>
              <a:off x="6394313" y="6356985"/>
              <a:ext cx="360000" cy="360000"/>
            </a:xfrm>
            <a:prstGeom prst="ellipse">
              <a:avLst/>
            </a:prstGeom>
            <a:solidFill>
              <a:srgbClr val="FFFF00">
                <a:alpha val="2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D7E36452-52E4-1F4A-92AE-1F4D0F16BF04}"/>
                </a:ext>
              </a:extLst>
            </p:cNvPr>
            <p:cNvSpPr/>
            <p:nvPr/>
          </p:nvSpPr>
          <p:spPr>
            <a:xfrm>
              <a:off x="5683051" y="6195511"/>
              <a:ext cx="360000" cy="360000"/>
            </a:xfrm>
            <a:prstGeom prst="ellipse">
              <a:avLst/>
            </a:prstGeom>
            <a:solidFill>
              <a:srgbClr val="FFFF00">
                <a:alpha val="2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276E36B4-8C3B-7946-ACDE-6B25EDB05574}"/>
                </a:ext>
              </a:extLst>
            </p:cNvPr>
            <p:cNvSpPr/>
            <p:nvPr/>
          </p:nvSpPr>
          <p:spPr>
            <a:xfrm>
              <a:off x="5431051" y="6089813"/>
              <a:ext cx="360000" cy="360000"/>
            </a:xfrm>
            <a:prstGeom prst="ellipse">
              <a:avLst/>
            </a:prstGeom>
            <a:solidFill>
              <a:srgbClr val="FFFF00">
                <a:alpha val="2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316F821B-31B3-7442-BB09-1D3467956EB4}"/>
                </a:ext>
              </a:extLst>
            </p:cNvPr>
            <p:cNvSpPr/>
            <p:nvPr/>
          </p:nvSpPr>
          <p:spPr>
            <a:xfrm>
              <a:off x="5278800" y="6934200"/>
              <a:ext cx="360000" cy="360000"/>
            </a:xfrm>
            <a:prstGeom prst="ellipse">
              <a:avLst/>
            </a:prstGeom>
            <a:solidFill>
              <a:srgbClr val="FFFF00">
                <a:alpha val="2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988A053F-E368-5249-A16C-F02145912A46}"/>
                </a:ext>
              </a:extLst>
            </p:cNvPr>
            <p:cNvSpPr/>
            <p:nvPr/>
          </p:nvSpPr>
          <p:spPr>
            <a:xfrm>
              <a:off x="5644399" y="7037560"/>
              <a:ext cx="360000" cy="360000"/>
            </a:xfrm>
            <a:prstGeom prst="ellipse">
              <a:avLst/>
            </a:prstGeom>
            <a:solidFill>
              <a:srgbClr val="FFFF00">
                <a:alpha val="2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6A8C3C64-D986-9F4C-8E94-B044CEF52B84}"/>
                </a:ext>
              </a:extLst>
            </p:cNvPr>
            <p:cNvSpPr/>
            <p:nvPr/>
          </p:nvSpPr>
          <p:spPr>
            <a:xfrm>
              <a:off x="5782634" y="7017258"/>
              <a:ext cx="360000" cy="360000"/>
            </a:xfrm>
            <a:prstGeom prst="ellipse">
              <a:avLst/>
            </a:prstGeom>
            <a:solidFill>
              <a:srgbClr val="FFFF00">
                <a:alpha val="2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DC1E66DC-29AA-8A47-BF58-673360274E88}"/>
                </a:ext>
              </a:extLst>
            </p:cNvPr>
            <p:cNvSpPr/>
            <p:nvPr/>
          </p:nvSpPr>
          <p:spPr>
            <a:xfrm>
              <a:off x="7740302" y="5884975"/>
              <a:ext cx="360000" cy="360000"/>
            </a:xfrm>
            <a:prstGeom prst="ellipse">
              <a:avLst/>
            </a:prstGeom>
            <a:solidFill>
              <a:srgbClr val="0000FF">
                <a:alpha val="2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909F8D73-0BDE-284D-BAF6-E8DFC4973C83}"/>
                </a:ext>
              </a:extLst>
            </p:cNvPr>
            <p:cNvSpPr/>
            <p:nvPr/>
          </p:nvSpPr>
          <p:spPr>
            <a:xfrm>
              <a:off x="8127462" y="5981049"/>
              <a:ext cx="360000" cy="360000"/>
            </a:xfrm>
            <a:prstGeom prst="ellipse">
              <a:avLst/>
            </a:prstGeom>
            <a:solidFill>
              <a:srgbClr val="0000FF">
                <a:alpha val="2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7BB4CC66-4D7A-9540-8427-DB661B663B90}"/>
                </a:ext>
              </a:extLst>
            </p:cNvPr>
            <p:cNvSpPr/>
            <p:nvPr/>
          </p:nvSpPr>
          <p:spPr>
            <a:xfrm>
              <a:off x="8354324" y="5702953"/>
              <a:ext cx="360000" cy="360000"/>
            </a:xfrm>
            <a:prstGeom prst="ellipse">
              <a:avLst/>
            </a:prstGeom>
            <a:solidFill>
              <a:srgbClr val="0000FF">
                <a:alpha val="2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00CDA78F-7FE9-A146-AE71-BDFFD4F2AC1E}"/>
                </a:ext>
              </a:extLst>
            </p:cNvPr>
            <p:cNvSpPr/>
            <p:nvPr/>
          </p:nvSpPr>
          <p:spPr>
            <a:xfrm>
              <a:off x="8452651" y="5941637"/>
              <a:ext cx="360000" cy="360000"/>
            </a:xfrm>
            <a:prstGeom prst="ellipse">
              <a:avLst/>
            </a:prstGeom>
            <a:solidFill>
              <a:srgbClr val="0000FF">
                <a:alpha val="2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8BA15DB2-2A33-AD42-9875-BDDB449790C1}"/>
                </a:ext>
              </a:extLst>
            </p:cNvPr>
            <p:cNvSpPr/>
            <p:nvPr/>
          </p:nvSpPr>
          <p:spPr>
            <a:xfrm>
              <a:off x="8640622" y="6075901"/>
              <a:ext cx="360000" cy="360000"/>
            </a:xfrm>
            <a:prstGeom prst="ellipse">
              <a:avLst/>
            </a:prstGeom>
            <a:solidFill>
              <a:srgbClr val="0000FF">
                <a:alpha val="2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CBF0B7E3-4915-1E46-BBC1-E4A700D693C9}"/>
                </a:ext>
              </a:extLst>
            </p:cNvPr>
            <p:cNvSpPr/>
            <p:nvPr/>
          </p:nvSpPr>
          <p:spPr>
            <a:xfrm>
              <a:off x="8977993" y="6310383"/>
              <a:ext cx="360000" cy="360000"/>
            </a:xfrm>
            <a:prstGeom prst="ellipse">
              <a:avLst/>
            </a:prstGeom>
            <a:solidFill>
              <a:srgbClr val="0000FF">
                <a:alpha val="2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52566CEE-50E1-7C49-89FC-9FB59D4AC520}"/>
                </a:ext>
              </a:extLst>
            </p:cNvPr>
            <p:cNvSpPr/>
            <p:nvPr/>
          </p:nvSpPr>
          <p:spPr>
            <a:xfrm>
              <a:off x="9103993" y="6058383"/>
              <a:ext cx="360000" cy="360000"/>
            </a:xfrm>
            <a:prstGeom prst="ellipse">
              <a:avLst/>
            </a:prstGeom>
            <a:solidFill>
              <a:srgbClr val="0000FF">
                <a:alpha val="2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202C0CEC-5DAF-5142-870D-BB6EFCB3FC68}"/>
                </a:ext>
              </a:extLst>
            </p:cNvPr>
            <p:cNvSpPr/>
            <p:nvPr/>
          </p:nvSpPr>
          <p:spPr>
            <a:xfrm>
              <a:off x="9165000" y="5729049"/>
              <a:ext cx="360000" cy="360000"/>
            </a:xfrm>
            <a:prstGeom prst="ellipse">
              <a:avLst/>
            </a:prstGeom>
            <a:solidFill>
              <a:srgbClr val="0000FF">
                <a:alpha val="2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6FFDD7DC-4A6E-BD48-BE65-13D70B12ACAB}"/>
                </a:ext>
              </a:extLst>
            </p:cNvPr>
            <p:cNvSpPr/>
            <p:nvPr/>
          </p:nvSpPr>
          <p:spPr>
            <a:xfrm>
              <a:off x="8243354" y="6492621"/>
              <a:ext cx="360000" cy="360000"/>
            </a:xfrm>
            <a:prstGeom prst="ellipse">
              <a:avLst/>
            </a:prstGeom>
            <a:solidFill>
              <a:srgbClr val="0000FF">
                <a:alpha val="2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0CCA4B55-28BB-2C4D-A3C5-4B95BD8EFA9F}"/>
                </a:ext>
              </a:extLst>
            </p:cNvPr>
            <p:cNvSpPr/>
            <p:nvPr/>
          </p:nvSpPr>
          <p:spPr>
            <a:xfrm>
              <a:off x="8452652" y="6464369"/>
              <a:ext cx="332387" cy="355962"/>
            </a:xfrm>
            <a:prstGeom prst="ellipse">
              <a:avLst/>
            </a:prstGeom>
            <a:solidFill>
              <a:srgbClr val="0000FF">
                <a:alpha val="2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9B18CA5B-FED1-D24D-9724-D4BF56117AF7}"/>
                </a:ext>
              </a:extLst>
            </p:cNvPr>
            <p:cNvSpPr/>
            <p:nvPr/>
          </p:nvSpPr>
          <p:spPr>
            <a:xfrm>
              <a:off x="8592898" y="6713506"/>
              <a:ext cx="360000" cy="360000"/>
            </a:xfrm>
            <a:prstGeom prst="ellipse">
              <a:avLst/>
            </a:prstGeom>
            <a:solidFill>
              <a:srgbClr val="0000FF">
                <a:alpha val="2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3EC62E23-C9FF-2843-A1E9-F76446CDCD89}"/>
                </a:ext>
              </a:extLst>
            </p:cNvPr>
            <p:cNvSpPr/>
            <p:nvPr/>
          </p:nvSpPr>
          <p:spPr>
            <a:xfrm>
              <a:off x="9153785" y="6901611"/>
              <a:ext cx="360000" cy="360000"/>
            </a:xfrm>
            <a:prstGeom prst="ellipse">
              <a:avLst/>
            </a:prstGeom>
            <a:solidFill>
              <a:srgbClr val="0000FF">
                <a:alpha val="2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3DA76CF3-CF93-284C-925B-18179FBA116A}"/>
                </a:ext>
              </a:extLst>
            </p:cNvPr>
            <p:cNvSpPr/>
            <p:nvPr/>
          </p:nvSpPr>
          <p:spPr>
            <a:xfrm>
              <a:off x="8937524" y="7152313"/>
              <a:ext cx="360000" cy="360000"/>
            </a:xfrm>
            <a:prstGeom prst="ellipse">
              <a:avLst/>
            </a:prstGeom>
            <a:solidFill>
              <a:srgbClr val="0000FF">
                <a:alpha val="2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4283B6A5-7DE2-3249-8A60-6312E6B11025}"/>
                </a:ext>
              </a:extLst>
            </p:cNvPr>
            <p:cNvSpPr/>
            <p:nvPr/>
          </p:nvSpPr>
          <p:spPr>
            <a:xfrm>
              <a:off x="8756273" y="7265045"/>
              <a:ext cx="360000" cy="360000"/>
            </a:xfrm>
            <a:prstGeom prst="ellipse">
              <a:avLst/>
            </a:prstGeom>
            <a:solidFill>
              <a:srgbClr val="0000FF">
                <a:alpha val="2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57FB9008-7099-2249-95A2-7464CE68EBDD}"/>
                </a:ext>
              </a:extLst>
            </p:cNvPr>
            <p:cNvSpPr/>
            <p:nvPr/>
          </p:nvSpPr>
          <p:spPr>
            <a:xfrm>
              <a:off x="8882273" y="7413499"/>
              <a:ext cx="360000" cy="360000"/>
            </a:xfrm>
            <a:prstGeom prst="ellipse">
              <a:avLst/>
            </a:prstGeom>
            <a:solidFill>
              <a:srgbClr val="0000FF">
                <a:alpha val="2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C057629C-AE42-A64E-A647-5D106221CA64}"/>
                </a:ext>
              </a:extLst>
            </p:cNvPr>
            <p:cNvSpPr/>
            <p:nvPr/>
          </p:nvSpPr>
          <p:spPr>
            <a:xfrm>
              <a:off x="8565355" y="7289560"/>
              <a:ext cx="360000" cy="360000"/>
            </a:xfrm>
            <a:prstGeom prst="ellipse">
              <a:avLst/>
            </a:prstGeom>
            <a:solidFill>
              <a:srgbClr val="0000FF">
                <a:alpha val="2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F77ABFEB-2FF5-764F-8205-14B6A36EC278}"/>
                </a:ext>
              </a:extLst>
            </p:cNvPr>
            <p:cNvSpPr/>
            <p:nvPr/>
          </p:nvSpPr>
          <p:spPr>
            <a:xfrm>
              <a:off x="8559524" y="7116591"/>
              <a:ext cx="360000" cy="360000"/>
            </a:xfrm>
            <a:prstGeom prst="ellipse">
              <a:avLst/>
            </a:prstGeom>
            <a:solidFill>
              <a:srgbClr val="0000FF">
                <a:alpha val="2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14AB818E-78B6-7E4A-8D7B-912B005E1CF5}"/>
                </a:ext>
              </a:extLst>
            </p:cNvPr>
            <p:cNvSpPr/>
            <p:nvPr/>
          </p:nvSpPr>
          <p:spPr>
            <a:xfrm>
              <a:off x="8480324" y="7512379"/>
              <a:ext cx="360000" cy="360000"/>
            </a:xfrm>
            <a:prstGeom prst="ellipse">
              <a:avLst/>
            </a:prstGeom>
            <a:solidFill>
              <a:srgbClr val="0000FF">
                <a:alpha val="2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B178218B-CFF0-B24E-AC27-560932B9C66B}"/>
                </a:ext>
              </a:extLst>
            </p:cNvPr>
            <p:cNvSpPr/>
            <p:nvPr/>
          </p:nvSpPr>
          <p:spPr>
            <a:xfrm>
              <a:off x="7926195" y="7386379"/>
              <a:ext cx="360000" cy="360000"/>
            </a:xfrm>
            <a:prstGeom prst="ellipse">
              <a:avLst/>
            </a:prstGeom>
            <a:solidFill>
              <a:srgbClr val="0000FF">
                <a:alpha val="2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85487CB4-E193-2F4F-BC17-3D94F3BFBF2F}"/>
                </a:ext>
              </a:extLst>
            </p:cNvPr>
            <p:cNvSpPr/>
            <p:nvPr/>
          </p:nvSpPr>
          <p:spPr>
            <a:xfrm>
              <a:off x="9144000" y="6505142"/>
              <a:ext cx="360000" cy="360000"/>
            </a:xfrm>
            <a:prstGeom prst="ellipse">
              <a:avLst/>
            </a:prstGeom>
            <a:solidFill>
              <a:srgbClr val="0000FF">
                <a:alpha val="2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3" name="Date Placeholder 82">
            <a:extLst>
              <a:ext uri="{FF2B5EF4-FFF2-40B4-BE49-F238E27FC236}">
                <a16:creationId xmlns:a16="http://schemas.microsoft.com/office/drawing/2014/main" id="{79EF3215-92CD-424C-A65B-00466D5109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CA" dirty="0"/>
              <a:t>See Odic &amp; Starr (2019) </a:t>
            </a:r>
            <a:r>
              <a:rPr lang="en-CA" i="1" dirty="0"/>
              <a:t>CDP</a:t>
            </a:r>
            <a:r>
              <a:rPr lang="en-CA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78837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72B53-248C-7242-87AE-6D83BA61E4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585216"/>
            <a:ext cx="8090154" cy="1499616"/>
          </a:xfrm>
        </p:spPr>
        <p:txBody>
          <a:bodyPr>
            <a:normAutofit/>
          </a:bodyPr>
          <a:lstStyle/>
          <a:p>
            <a:r>
              <a:rPr lang="en-US" sz="3600" cap="none" dirty="0">
                <a:latin typeface="Candara" panose="020E0502030303020204" pitchFamily="34" charset="0"/>
                <a:cs typeface="Muna" pitchFamily="2" charset="-78"/>
              </a:rPr>
              <a:t>Experiment 1: Is number derived?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ED159D-B25A-0C48-BB26-23AB03420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096" y="1895707"/>
            <a:ext cx="7885250" cy="4413653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Avenir Roman" panose="02000503020000020003" pitchFamily="2" charset="0"/>
                <a:cs typeface="Muna" pitchFamily="2" charset="-78"/>
              </a:rPr>
              <a:t>If perceptual number is derived from other dimensions, then we should expect that </a:t>
            </a:r>
            <a:r>
              <a:rPr lang="en-US" b="1" dirty="0">
                <a:latin typeface="Avenir Roman" panose="02000503020000020003" pitchFamily="2" charset="0"/>
                <a:cs typeface="Muna" pitchFamily="2" charset="-78"/>
              </a:rPr>
              <a:t>errors in number perception should correlate </a:t>
            </a:r>
            <a:r>
              <a:rPr lang="en-US" dirty="0">
                <a:latin typeface="Avenir Roman" panose="02000503020000020003" pitchFamily="2" charset="0"/>
                <a:cs typeface="Muna" pitchFamily="2" charset="-78"/>
              </a:rPr>
              <a:t>with errors in other dimensions.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E4E84A-E8ED-0D44-962B-30DEBE5308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ODIC (2019) how Perception perceives magnitudes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DAC5CA-D320-A742-BA65-C865B44E46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0F8B7-D2A6-CA4C-AA80-51C98C70ADD6}" type="slidenum">
              <a:rPr lang="en-US" smtClean="0"/>
              <a:t>6</a:t>
            </a:fld>
            <a:endParaRPr lang="en-US"/>
          </a:p>
        </p:txBody>
      </p:sp>
      <p:pic>
        <p:nvPicPr>
          <p:cNvPr id="44" name="Picture 43" descr="ansGen-16-15-2-15.png">
            <a:extLst>
              <a:ext uri="{FF2B5EF4-FFF2-40B4-BE49-F238E27FC236}">
                <a16:creationId xmlns:a16="http://schemas.microsoft.com/office/drawing/2014/main" id="{7AB64EC9-36EB-1245-86E4-B25252338C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423" y="3221868"/>
            <a:ext cx="2171700" cy="1371600"/>
          </a:xfrm>
          <a:prstGeom prst="rect">
            <a:avLst/>
          </a:prstGeom>
          <a:ln w="19050" cmpd="sng">
            <a:solidFill>
              <a:schemeClr val="tx1"/>
            </a:solidFill>
          </a:ln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9FB38659-2284-6041-8B90-7BB993FF51F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41" t="10421" r="8574" b="8145"/>
          <a:stretch/>
        </p:blipFill>
        <p:spPr>
          <a:xfrm>
            <a:off x="3632199" y="3238706"/>
            <a:ext cx="2173184" cy="1371600"/>
          </a:xfrm>
          <a:prstGeom prst="rect">
            <a:avLst/>
          </a:prstGeom>
          <a:ln w="19050" cmpd="sng">
            <a:solidFill>
              <a:schemeClr val="tx1"/>
            </a:solidFill>
          </a:ln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1208BDE8-DDA9-0542-AAD9-C2E3110959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4525" y="3238706"/>
            <a:ext cx="2173184" cy="1371600"/>
          </a:xfrm>
          <a:prstGeom prst="rect">
            <a:avLst/>
          </a:prstGeom>
          <a:ln w="19050" cmpd="sng">
            <a:solidFill>
              <a:schemeClr val="tx1"/>
            </a:solidFill>
          </a:ln>
        </p:spPr>
      </p:pic>
      <p:grpSp>
        <p:nvGrpSpPr>
          <p:cNvPr id="47" name="Group 46">
            <a:extLst>
              <a:ext uri="{FF2B5EF4-FFF2-40B4-BE49-F238E27FC236}">
                <a16:creationId xmlns:a16="http://schemas.microsoft.com/office/drawing/2014/main" id="{636C7FAE-13A2-4A4C-BA25-3D0A58F9B716}"/>
              </a:ext>
            </a:extLst>
          </p:cNvPr>
          <p:cNvGrpSpPr/>
          <p:nvPr/>
        </p:nvGrpSpPr>
        <p:grpSpPr>
          <a:xfrm>
            <a:off x="3621720" y="4967667"/>
            <a:ext cx="2178001" cy="1371599"/>
            <a:chOff x="5932301" y="3944931"/>
            <a:chExt cx="1165507" cy="663548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B04A03DD-658B-9743-88E7-02539FD4E849}"/>
                </a:ext>
              </a:extLst>
            </p:cNvPr>
            <p:cNvSpPr>
              <a:spLocks/>
            </p:cNvSpPr>
            <p:nvPr/>
          </p:nvSpPr>
          <p:spPr>
            <a:xfrm>
              <a:off x="5932301" y="3944931"/>
              <a:ext cx="1165507" cy="663548"/>
            </a:xfrm>
            <a:prstGeom prst="rect">
              <a:avLst/>
            </a:prstGeom>
            <a:solidFill>
              <a:srgbClr val="7F7F7F"/>
            </a:solidFill>
            <a:ln w="1905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sz="3118"/>
            </a:p>
          </p:txBody>
        </p:sp>
        <p:pic>
          <p:nvPicPr>
            <p:cNvPr id="49" name="Picture 48" descr="panda3.png">
              <a:extLst>
                <a:ext uri="{FF2B5EF4-FFF2-40B4-BE49-F238E27FC236}">
                  <a16:creationId xmlns:a16="http://schemas.microsoft.com/office/drawing/2014/main" id="{2E5735A0-75B5-B44E-8D88-C8C80EE27D2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78602" y="4032161"/>
              <a:ext cx="501945" cy="501945"/>
            </a:xfrm>
            <a:prstGeom prst="rect">
              <a:avLst/>
            </a:prstGeom>
            <a:ln w="28575">
              <a:noFill/>
            </a:ln>
          </p:spPr>
        </p:pic>
        <p:pic>
          <p:nvPicPr>
            <p:cNvPr id="50" name="Picture 49" descr="poodle1.png">
              <a:extLst>
                <a:ext uri="{FF2B5EF4-FFF2-40B4-BE49-F238E27FC236}">
                  <a16:creationId xmlns:a16="http://schemas.microsoft.com/office/drawing/2014/main" id="{8E3384FE-26CB-DE4A-87F8-553A63DC3E0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82134" y="4032161"/>
              <a:ext cx="501945" cy="501945"/>
            </a:xfrm>
            <a:prstGeom prst="rect">
              <a:avLst/>
            </a:prstGeom>
            <a:ln w="28575">
              <a:noFill/>
            </a:ln>
          </p:spPr>
        </p:pic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42F26B70-A02B-8C41-A05D-514186081949}"/>
              </a:ext>
            </a:extLst>
          </p:cNvPr>
          <p:cNvGrpSpPr/>
          <p:nvPr/>
        </p:nvGrpSpPr>
        <p:grpSpPr>
          <a:xfrm>
            <a:off x="1149821" y="4947283"/>
            <a:ext cx="2173183" cy="1371600"/>
            <a:chOff x="4634936" y="3953730"/>
            <a:chExt cx="2173183" cy="1371600"/>
          </a:xfrm>
        </p:grpSpPr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724251B7-3CB9-C141-955D-155AE280FC0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634936" y="3953730"/>
              <a:ext cx="2173183" cy="1371600"/>
            </a:xfrm>
            <a:prstGeom prst="rect">
              <a:avLst/>
            </a:prstGeom>
            <a:solidFill>
              <a:srgbClr val="7F7F7F"/>
            </a:solidFill>
            <a:ln w="1905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sz="3118"/>
            </a:p>
          </p:txBody>
        </p: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7A8E4EFC-AB44-4945-A616-22202A4CF195}"/>
                </a:ext>
              </a:extLst>
            </p:cNvPr>
            <p:cNvCxnSpPr>
              <a:cxnSpLocks noChangeAspect="1"/>
            </p:cNvCxnSpPr>
            <p:nvPr/>
          </p:nvCxnSpPr>
          <p:spPr>
            <a:xfrm>
              <a:off x="5226547" y="4560113"/>
              <a:ext cx="245823" cy="122911"/>
            </a:xfrm>
            <a:prstGeom prst="line">
              <a:avLst/>
            </a:prstGeom>
            <a:ln w="28575" cmpd="sng">
              <a:solidFill>
                <a:srgbClr val="FFFF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F1ED8961-DE72-3240-B421-79D414F64690}"/>
                </a:ext>
              </a:extLst>
            </p:cNvPr>
            <p:cNvCxnSpPr>
              <a:cxnSpLocks noChangeAspect="1"/>
            </p:cNvCxnSpPr>
            <p:nvPr/>
          </p:nvCxnSpPr>
          <p:spPr>
            <a:xfrm>
              <a:off x="5828364" y="4425969"/>
              <a:ext cx="210646" cy="391199"/>
            </a:xfrm>
            <a:prstGeom prst="line">
              <a:avLst/>
            </a:prstGeom>
            <a:ln w="28575" cmpd="sng">
              <a:solidFill>
                <a:srgbClr val="000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5" name="TextBox 54">
            <a:extLst>
              <a:ext uri="{FF2B5EF4-FFF2-40B4-BE49-F238E27FC236}">
                <a16:creationId xmlns:a16="http://schemas.microsoft.com/office/drawing/2014/main" id="{DD22B3B3-F8D5-614F-A1C1-5B7C2CD2078F}"/>
              </a:ext>
            </a:extLst>
          </p:cNvPr>
          <p:cNvSpPr txBox="1"/>
          <p:nvPr/>
        </p:nvSpPr>
        <p:spPr>
          <a:xfrm>
            <a:off x="1499377" y="2881345"/>
            <a:ext cx="15157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000" b="1" dirty="0">
                <a:latin typeface="Corbel" panose="020B0503020204020204" pitchFamily="34" charset="0"/>
              </a:rPr>
              <a:t>Number</a:t>
            </a:r>
            <a:endParaRPr lang="en-US" sz="2000" b="1" u="sng" dirty="0">
              <a:latin typeface="Corbel" panose="020B0503020204020204" pitchFamily="34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BC2FA96D-B1A9-8C4A-9A50-FC877AE5C1B4}"/>
              </a:ext>
            </a:extLst>
          </p:cNvPr>
          <p:cNvSpPr txBox="1"/>
          <p:nvPr/>
        </p:nvSpPr>
        <p:spPr>
          <a:xfrm>
            <a:off x="4025201" y="2881345"/>
            <a:ext cx="15157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000" b="1" dirty="0">
                <a:latin typeface="Corbel" panose="020B0503020204020204" pitchFamily="34" charset="0"/>
              </a:rPr>
              <a:t>Area</a:t>
            </a:r>
            <a:endParaRPr lang="en-US" sz="2000" b="1" u="sng" dirty="0">
              <a:latin typeface="Corbel" panose="020B0503020204020204" pitchFamily="34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75CD8B7F-9862-C143-BA67-6581F5FB3062}"/>
              </a:ext>
            </a:extLst>
          </p:cNvPr>
          <p:cNvSpPr txBox="1"/>
          <p:nvPr/>
        </p:nvSpPr>
        <p:spPr>
          <a:xfrm>
            <a:off x="6551025" y="2881345"/>
            <a:ext cx="15157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000" b="1" dirty="0">
                <a:latin typeface="Corbel" panose="020B0503020204020204" pitchFamily="34" charset="0"/>
              </a:rPr>
              <a:t>Density</a:t>
            </a:r>
            <a:endParaRPr lang="en-US" sz="2000" b="1" u="sng" dirty="0">
              <a:latin typeface="Corbel" panose="020B0503020204020204" pitchFamily="34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4B887662-2A46-0549-A9DE-E353D941012B}"/>
              </a:ext>
            </a:extLst>
          </p:cNvPr>
          <p:cNvSpPr txBox="1"/>
          <p:nvPr/>
        </p:nvSpPr>
        <p:spPr>
          <a:xfrm>
            <a:off x="1572132" y="4599736"/>
            <a:ext cx="15157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000" b="1" dirty="0">
                <a:latin typeface="Corbel" panose="020B0503020204020204" pitchFamily="34" charset="0"/>
              </a:rPr>
              <a:t>Length</a:t>
            </a:r>
            <a:endParaRPr lang="en-US" sz="2000" b="1" u="sng" dirty="0">
              <a:latin typeface="Corbel" panose="020B0503020204020204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A8579776-5ACC-D645-A608-AF5F7EC3122E}"/>
              </a:ext>
            </a:extLst>
          </p:cNvPr>
          <p:cNvSpPr txBox="1"/>
          <p:nvPr/>
        </p:nvSpPr>
        <p:spPr>
          <a:xfrm>
            <a:off x="3928855" y="4642421"/>
            <a:ext cx="15157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000" b="1" dirty="0">
                <a:latin typeface="Corbel" panose="020B0503020204020204" pitchFamily="34" charset="0"/>
              </a:rPr>
              <a:t>Time</a:t>
            </a:r>
            <a:endParaRPr lang="en-US" sz="2000" b="1" u="sng" dirty="0">
              <a:latin typeface="Corbel" panose="020B0503020204020204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377C4946-1A14-E140-A854-C6DFD11C4762}"/>
              </a:ext>
            </a:extLst>
          </p:cNvPr>
          <p:cNvSpPr txBox="1"/>
          <p:nvPr/>
        </p:nvSpPr>
        <p:spPr>
          <a:xfrm>
            <a:off x="5965550" y="4939318"/>
            <a:ext cx="299493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venir Light" panose="020B0402020203020204" pitchFamily="34" charset="77"/>
              </a:rPr>
              <a:t>N = 200 children and adults</a:t>
            </a:r>
          </a:p>
          <a:p>
            <a:r>
              <a:rPr lang="en-US" sz="1200" dirty="0">
                <a:latin typeface="Avenir Light" panose="020B0402020203020204" pitchFamily="34" charset="77"/>
              </a:rPr>
              <a:t>Intermixed trials to prevent task order effects</a:t>
            </a:r>
          </a:p>
          <a:p>
            <a:r>
              <a:rPr lang="en-US" sz="1200" dirty="0">
                <a:latin typeface="Avenir Light" panose="020B0402020203020204" pitchFamily="34" charset="77"/>
              </a:rPr>
              <a:t>No feedback.</a:t>
            </a:r>
          </a:p>
          <a:p>
            <a:r>
              <a:rPr lang="en-US" sz="1200" dirty="0">
                <a:latin typeface="Avenir Light" panose="020B0402020203020204" pitchFamily="34" charset="77"/>
              </a:rPr>
              <a:t>Each trial on the screen for 1000 milliseconds (too quick to allow for counting).</a:t>
            </a:r>
          </a:p>
        </p:txBody>
      </p:sp>
      <p:sp>
        <p:nvSpPr>
          <p:cNvPr id="62" name="Date Placeholder 61">
            <a:extLst>
              <a:ext uri="{FF2B5EF4-FFF2-40B4-BE49-F238E27FC236}">
                <a16:creationId xmlns:a16="http://schemas.microsoft.com/office/drawing/2014/main" id="{204429BA-759F-9546-8BBE-C9A9115D42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8096" y="6470704"/>
            <a:ext cx="2021599" cy="274320"/>
          </a:xfrm>
        </p:spPr>
        <p:txBody>
          <a:bodyPr/>
          <a:lstStyle/>
          <a:p>
            <a:r>
              <a:rPr lang="en-CA" dirty="0"/>
              <a:t>see Odic (2018) </a:t>
            </a:r>
            <a:r>
              <a:rPr lang="en-CA" i="1" dirty="0"/>
              <a:t>Developmental Science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655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56" grpId="0"/>
      <p:bldP spid="57" grpId="0"/>
      <p:bldP spid="58" grpId="0"/>
      <p:bldP spid="59" grpId="0"/>
      <p:bldP spid="6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72B53-248C-7242-87AE-6D83BA61E4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585216"/>
            <a:ext cx="8090154" cy="1499616"/>
          </a:xfrm>
        </p:spPr>
        <p:txBody>
          <a:bodyPr>
            <a:normAutofit/>
          </a:bodyPr>
          <a:lstStyle/>
          <a:p>
            <a:r>
              <a:rPr lang="en-US" sz="3600" cap="none" dirty="0">
                <a:latin typeface="Candara" panose="020E0502030303020204" pitchFamily="34" charset="0"/>
                <a:cs typeface="Muna" pitchFamily="2" charset="-78"/>
              </a:rPr>
              <a:t>Experiment 1: Is number derived?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DAC5CA-D320-A742-BA65-C865B44E46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0F8B7-D2A6-CA4C-AA80-51C98C70ADD6}" type="slidenum">
              <a:rPr lang="en-US" smtClean="0"/>
              <a:t>7</a:t>
            </a:fld>
            <a:endParaRPr lang="en-US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3AD0BA02-410C-6E40-907B-910EEEB0A6B8}"/>
              </a:ext>
            </a:extLst>
          </p:cNvPr>
          <p:cNvSpPr txBox="1">
            <a:spLocks/>
          </p:cNvSpPr>
          <p:nvPr/>
        </p:nvSpPr>
        <p:spPr>
          <a:xfrm>
            <a:off x="6240831" y="3187894"/>
            <a:ext cx="2757396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rgbClr val="2F4073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000" dirty="0">
              <a:latin typeface="Avenir Roman" panose="02000503020000020003" pitchFamily="2" charset="0"/>
              <a:ea typeface="Corbel" charset="0"/>
              <a:cs typeface="Corbel" charset="0"/>
            </a:endParaRPr>
          </a:p>
          <a:p>
            <a:pPr marL="0" indent="0">
              <a:buNone/>
            </a:pPr>
            <a:r>
              <a:rPr lang="en-US" sz="2000" dirty="0">
                <a:latin typeface="Avenir Roman" panose="02000503020000020003" pitchFamily="2" charset="0"/>
                <a:ea typeface="Corbel" charset="0"/>
                <a:cs typeface="Corbel" charset="0"/>
              </a:rPr>
              <a:t>Length: 13.0 (2.4)</a:t>
            </a:r>
          </a:p>
          <a:p>
            <a:pPr marL="0" indent="0">
              <a:buNone/>
            </a:pPr>
            <a:r>
              <a:rPr lang="en-US" sz="2000" dirty="0">
                <a:latin typeface="Avenir Roman" panose="02000503020000020003" pitchFamily="2" charset="0"/>
                <a:ea typeface="Corbel" charset="0"/>
                <a:cs typeface="Corbel" charset="0"/>
              </a:rPr>
              <a:t>Area: 14.8 (2.2)</a:t>
            </a:r>
          </a:p>
          <a:p>
            <a:pPr marL="0" indent="0">
              <a:buNone/>
            </a:pPr>
            <a:r>
              <a:rPr lang="en-US" sz="2000" dirty="0">
                <a:latin typeface="Avenir Roman" panose="02000503020000020003" pitchFamily="2" charset="0"/>
                <a:ea typeface="Corbel" charset="0"/>
                <a:cs typeface="Corbel" charset="0"/>
              </a:rPr>
              <a:t>Number: 15.6 (2.1)</a:t>
            </a:r>
          </a:p>
          <a:p>
            <a:pPr marL="0" indent="0">
              <a:buNone/>
            </a:pPr>
            <a:r>
              <a:rPr lang="en-US" sz="2000" dirty="0">
                <a:latin typeface="Avenir Roman" panose="02000503020000020003" pitchFamily="2" charset="0"/>
                <a:ea typeface="Corbel" charset="0"/>
                <a:cs typeface="Corbel" charset="0"/>
              </a:rPr>
              <a:t>Time: 19.4 (3.3)</a:t>
            </a:r>
          </a:p>
          <a:p>
            <a:pPr marL="0" indent="0">
              <a:buNone/>
            </a:pPr>
            <a:r>
              <a:rPr lang="en-US" sz="2000" dirty="0">
                <a:latin typeface="Avenir Roman" panose="02000503020000020003" pitchFamily="2" charset="0"/>
                <a:ea typeface="Corbel" charset="0"/>
                <a:cs typeface="Corbel" charset="0"/>
              </a:rPr>
              <a:t>Density: 22.9 (3.9) </a:t>
            </a:r>
          </a:p>
          <a:p>
            <a:endParaRPr lang="en-US" sz="2000" dirty="0">
              <a:solidFill>
                <a:schemeClr val="bg1"/>
              </a:solidFill>
              <a:latin typeface="Avenir Roman" panose="02000503020000020003" pitchFamily="2" charset="0"/>
              <a:ea typeface="Corbel" charset="0"/>
              <a:cs typeface="Corbel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E4E84A-E8ED-0D44-962B-30DEBE5308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ODIC (2019) how Perception perceives magnitudes</a:t>
            </a:r>
          </a:p>
        </p:txBody>
      </p:sp>
      <p:sp>
        <p:nvSpPr>
          <p:cNvPr id="19" name="Date Placeholder 61">
            <a:extLst>
              <a:ext uri="{FF2B5EF4-FFF2-40B4-BE49-F238E27FC236}">
                <a16:creationId xmlns:a16="http://schemas.microsoft.com/office/drawing/2014/main" id="{E7FA8B83-51A3-804C-822B-0C8C9A46C53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8096" y="6470704"/>
            <a:ext cx="2021599" cy="274320"/>
          </a:xfrm>
        </p:spPr>
        <p:txBody>
          <a:bodyPr/>
          <a:lstStyle/>
          <a:p>
            <a:r>
              <a:rPr lang="en-CA" dirty="0"/>
              <a:t>see Odic (2018) </a:t>
            </a:r>
            <a:r>
              <a:rPr lang="en-CA" i="1" dirty="0"/>
              <a:t>Developmental Science</a:t>
            </a:r>
            <a:endParaRPr lang="en-US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4C127D32-C42E-A243-ACDD-A58D63B12B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00" y="2362200"/>
            <a:ext cx="5663081" cy="50400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47760A9F-7708-0247-9AAA-B697151032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00" y="2362200"/>
            <a:ext cx="5663081" cy="50400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9F2086C8-9671-2E4F-9B4C-7A9D39DCAD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00" y="2362200"/>
            <a:ext cx="5662800" cy="503975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4F64838E-B615-9C47-8B15-788926B9850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00" y="2362200"/>
            <a:ext cx="5663081" cy="5040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1FDAB825-43EC-C447-9F6E-60502CA80FA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00" y="2362200"/>
            <a:ext cx="5663081" cy="5040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ED159D-B25A-0C48-BB26-23AB03420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096" y="1895707"/>
            <a:ext cx="7885250" cy="4413653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Avenir Roman" panose="02000503020000020003" pitchFamily="2" charset="0"/>
                <a:cs typeface="Muna" pitchFamily="2" charset="-78"/>
              </a:rPr>
              <a:t>There are </a:t>
            </a:r>
            <a:r>
              <a:rPr lang="en-US" b="1" dirty="0">
                <a:latin typeface="Avenir Roman" panose="02000503020000020003" pitchFamily="2" charset="0"/>
                <a:cs typeface="Muna" pitchFamily="2" charset="-78"/>
              </a:rPr>
              <a:t>large differences in accuracy and development </a:t>
            </a:r>
            <a:r>
              <a:rPr lang="en-US" dirty="0">
                <a:latin typeface="Avenir Roman" panose="02000503020000020003" pitchFamily="2" charset="0"/>
                <a:cs typeface="Muna" pitchFamily="2" charset="-78"/>
              </a:rPr>
              <a:t>of the five dimensions: area and length are the most accurate and develop the fastest, and time and density the slowest.</a:t>
            </a:r>
          </a:p>
        </p:txBody>
      </p:sp>
    </p:spTree>
    <p:extLst>
      <p:ext uri="{BB962C8B-B14F-4D97-AF65-F5344CB8AC3E}">
        <p14:creationId xmlns:p14="http://schemas.microsoft.com/office/powerpoint/2010/main" val="3489565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72B53-248C-7242-87AE-6D83BA61E4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585216"/>
            <a:ext cx="8090154" cy="1499616"/>
          </a:xfrm>
        </p:spPr>
        <p:txBody>
          <a:bodyPr>
            <a:normAutofit/>
          </a:bodyPr>
          <a:lstStyle/>
          <a:p>
            <a:r>
              <a:rPr lang="en-US" sz="3600" cap="none" dirty="0">
                <a:latin typeface="Candara" panose="020E0502030303020204" pitchFamily="34" charset="0"/>
                <a:cs typeface="Muna" pitchFamily="2" charset="-78"/>
              </a:rPr>
              <a:t>Experiment 1: Is number derived?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DAC5CA-D320-A742-BA65-C865B44E46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0F8B7-D2A6-CA4C-AA80-51C98C70ADD6}" type="slidenum">
              <a:rPr lang="en-US" smtClean="0"/>
              <a:t>8</a:t>
            </a:fld>
            <a:endParaRPr lang="en-US"/>
          </a:p>
        </p:txBody>
      </p:sp>
      <p:pic>
        <p:nvPicPr>
          <p:cNvPr id="30" name="Content Placeholder 6">
            <a:extLst>
              <a:ext uri="{FF2B5EF4-FFF2-40B4-BE49-F238E27FC236}">
                <a16:creationId xmlns:a16="http://schemas.microsoft.com/office/drawing/2014/main" id="{27ABF625-A6F0-7749-A67D-9ADB6DF2FD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417" y="2133938"/>
            <a:ext cx="5220137" cy="5393149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1AF5C722-7C53-FC4E-8141-701EBF82438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065" y="2118874"/>
            <a:ext cx="5219984" cy="5392989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B4D5A223-268B-CE4F-AAB0-A2A43ECC551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065" y="2118786"/>
            <a:ext cx="5219984" cy="5392989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C26D3C2C-376D-5C4B-806E-B421667AD33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719" y="2126406"/>
            <a:ext cx="5219984" cy="5392989"/>
          </a:xfrm>
          <a:prstGeom prst="rect">
            <a:avLst/>
          </a:prstGeom>
        </p:spPr>
      </p:pic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62A0D037-0EC8-5D41-BBF4-40C9CC81EE08}"/>
              </a:ext>
            </a:extLst>
          </p:cNvPr>
          <p:cNvSpPr txBox="1">
            <a:spLocks/>
          </p:cNvSpPr>
          <p:nvPr/>
        </p:nvSpPr>
        <p:spPr>
          <a:xfrm>
            <a:off x="5898045" y="3194308"/>
            <a:ext cx="33528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rgbClr val="2F4073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>
                <a:latin typeface="Avenir Roman" panose="02000503020000020003" pitchFamily="2" charset="0"/>
                <a:ea typeface="Corbel" charset="0"/>
                <a:cs typeface="Corbel" charset="0"/>
              </a:rPr>
              <a:t>Number &amp; Area: </a:t>
            </a:r>
            <a:r>
              <a:rPr lang="en-US" sz="2000" dirty="0">
                <a:solidFill>
                  <a:srgbClr val="C00000"/>
                </a:solidFill>
                <a:latin typeface="Avenir Roman" panose="02000503020000020003" pitchFamily="2" charset="0"/>
                <a:ea typeface="Corbel" charset="0"/>
                <a:cs typeface="Corbel" charset="0"/>
              </a:rPr>
              <a:t>No!</a:t>
            </a:r>
          </a:p>
          <a:p>
            <a:pPr marL="0" indent="0">
              <a:buNone/>
            </a:pPr>
            <a:r>
              <a:rPr lang="en-US" sz="2000" dirty="0">
                <a:latin typeface="Avenir Roman" panose="02000503020000020003" pitchFamily="2" charset="0"/>
                <a:ea typeface="Corbel" charset="0"/>
                <a:cs typeface="Corbel" charset="0"/>
              </a:rPr>
              <a:t>Number &amp; Density: </a:t>
            </a:r>
            <a:r>
              <a:rPr lang="en-US" sz="2000" dirty="0">
                <a:solidFill>
                  <a:srgbClr val="C00000"/>
                </a:solidFill>
                <a:latin typeface="Avenir Roman" panose="02000503020000020003" pitchFamily="2" charset="0"/>
                <a:ea typeface="Corbel" charset="0"/>
                <a:cs typeface="Corbel" charset="0"/>
              </a:rPr>
              <a:t>No!</a:t>
            </a:r>
          </a:p>
          <a:p>
            <a:pPr marL="0" indent="0">
              <a:buNone/>
            </a:pPr>
            <a:r>
              <a:rPr lang="en-US" sz="2000" dirty="0">
                <a:latin typeface="Avenir Roman" panose="02000503020000020003" pitchFamily="2" charset="0"/>
                <a:ea typeface="Corbel" charset="0"/>
                <a:cs typeface="Corbel" charset="0"/>
              </a:rPr>
              <a:t>Number &amp; Length: </a:t>
            </a:r>
            <a:r>
              <a:rPr lang="en-US" sz="2000" dirty="0">
                <a:solidFill>
                  <a:srgbClr val="C00000"/>
                </a:solidFill>
                <a:latin typeface="Avenir Roman" panose="02000503020000020003" pitchFamily="2" charset="0"/>
                <a:ea typeface="Corbel" charset="0"/>
                <a:cs typeface="Corbel" charset="0"/>
              </a:rPr>
              <a:t>No!</a:t>
            </a:r>
            <a:endParaRPr lang="en-US" sz="2000" dirty="0">
              <a:solidFill>
                <a:srgbClr val="0D9D10"/>
              </a:solidFill>
              <a:latin typeface="Avenir Roman" panose="02000503020000020003" pitchFamily="2" charset="0"/>
              <a:ea typeface="Corbel" charset="0"/>
              <a:cs typeface="Corbel" charset="0"/>
            </a:endParaRPr>
          </a:p>
          <a:p>
            <a:pPr marL="0" indent="0">
              <a:buNone/>
            </a:pPr>
            <a:r>
              <a:rPr lang="en-US" sz="2000" dirty="0">
                <a:latin typeface="Avenir Roman" panose="02000503020000020003" pitchFamily="2" charset="0"/>
                <a:ea typeface="Corbel" charset="0"/>
                <a:cs typeface="Corbel" charset="0"/>
              </a:rPr>
              <a:t>Number &amp; Time: </a:t>
            </a:r>
            <a:r>
              <a:rPr lang="en-US" sz="2000" dirty="0">
                <a:solidFill>
                  <a:srgbClr val="C00000"/>
                </a:solidFill>
                <a:latin typeface="Avenir Roman" panose="02000503020000020003" pitchFamily="2" charset="0"/>
                <a:ea typeface="Corbel" charset="0"/>
                <a:cs typeface="Corbel" charset="0"/>
              </a:rPr>
              <a:t>No!</a:t>
            </a:r>
          </a:p>
          <a:p>
            <a:endParaRPr lang="en-US" sz="2000" dirty="0">
              <a:solidFill>
                <a:schemeClr val="bg1"/>
              </a:solidFill>
              <a:latin typeface="Avenir Roman" panose="02000503020000020003" pitchFamily="2" charset="0"/>
              <a:ea typeface="Corbel" charset="0"/>
              <a:cs typeface="Corbel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31538D5-2B24-444B-90E2-8B8CBDF3B50F}"/>
              </a:ext>
            </a:extLst>
          </p:cNvPr>
          <p:cNvSpPr/>
          <p:nvPr/>
        </p:nvSpPr>
        <p:spPr>
          <a:xfrm>
            <a:off x="7891346" y="3226597"/>
            <a:ext cx="762000" cy="39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F10599DD-F194-FC4F-8C26-8A116753111B}"/>
              </a:ext>
            </a:extLst>
          </p:cNvPr>
          <p:cNvSpPr/>
          <p:nvPr/>
        </p:nvSpPr>
        <p:spPr>
          <a:xfrm>
            <a:off x="8148445" y="3530328"/>
            <a:ext cx="762000" cy="39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613DDABD-9681-6741-912F-932B54E98493}"/>
              </a:ext>
            </a:extLst>
          </p:cNvPr>
          <p:cNvSpPr/>
          <p:nvPr/>
        </p:nvSpPr>
        <p:spPr>
          <a:xfrm>
            <a:off x="8137521" y="3997754"/>
            <a:ext cx="762000" cy="2789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161B5EE-855B-9A4A-A75D-054694A95F1A}"/>
              </a:ext>
            </a:extLst>
          </p:cNvPr>
          <p:cNvSpPr/>
          <p:nvPr/>
        </p:nvSpPr>
        <p:spPr>
          <a:xfrm>
            <a:off x="7891346" y="4301485"/>
            <a:ext cx="762000" cy="39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ED159D-B25A-0C48-BB26-23AB03420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096" y="1895707"/>
            <a:ext cx="7885250" cy="4413653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Avenir Roman" panose="02000503020000020003" pitchFamily="2" charset="0"/>
                <a:cs typeface="Muna" pitchFamily="2" charset="-78"/>
              </a:rPr>
              <a:t>Do errors (i.e., accuracy) in number perception correlate with those in other dimensions?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E4E84A-E8ED-0D44-962B-30DEBE5308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ODIC (2019) how Perception perceives magnitudes</a:t>
            </a:r>
          </a:p>
        </p:txBody>
      </p:sp>
      <p:sp>
        <p:nvSpPr>
          <p:cNvPr id="41" name="Date Placeholder 61">
            <a:extLst>
              <a:ext uri="{FF2B5EF4-FFF2-40B4-BE49-F238E27FC236}">
                <a16:creationId xmlns:a16="http://schemas.microsoft.com/office/drawing/2014/main" id="{70FAC38A-53FF-484B-8F46-F43E652DE3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8096" y="6470704"/>
            <a:ext cx="2021599" cy="274320"/>
          </a:xfrm>
        </p:spPr>
        <p:txBody>
          <a:bodyPr/>
          <a:lstStyle/>
          <a:p>
            <a:r>
              <a:rPr lang="en-CA" dirty="0"/>
              <a:t>see Odic (2018) </a:t>
            </a:r>
            <a:r>
              <a:rPr lang="en-CA" i="1" dirty="0"/>
              <a:t>Developmental Science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7940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37" grpId="0" animBg="1"/>
      <p:bldP spid="3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72B53-248C-7242-87AE-6D83BA61E4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585216"/>
            <a:ext cx="8090154" cy="1499616"/>
          </a:xfrm>
        </p:spPr>
        <p:txBody>
          <a:bodyPr>
            <a:normAutofit/>
          </a:bodyPr>
          <a:lstStyle/>
          <a:p>
            <a:r>
              <a:rPr lang="en-US" sz="3600" cap="none" dirty="0">
                <a:latin typeface="Candara" panose="020E0502030303020204" pitchFamily="34" charset="0"/>
                <a:cs typeface="Muna" pitchFamily="2" charset="-78"/>
              </a:rPr>
              <a:t>Experiment 2: Naturalistic Images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DAC5CA-D320-A742-BA65-C865B44E46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0F8B7-D2A6-CA4C-AA80-51C98C70ADD6}" type="slidenum">
              <a:rPr lang="en-US" smtClean="0"/>
              <a:t>9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ED159D-B25A-0C48-BB26-23AB03420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096" y="1895707"/>
            <a:ext cx="7885250" cy="4413653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Avenir Roman" panose="02000503020000020003" pitchFamily="2" charset="0"/>
                <a:cs typeface="Muna" pitchFamily="2" charset="-78"/>
              </a:rPr>
              <a:t>But, perhaps the lack of correlations between number and other features is due to our stimuli artificially breaking </a:t>
            </a:r>
            <a:r>
              <a:rPr lang="en-US" b="1" dirty="0">
                <a:latin typeface="Avenir Roman" panose="02000503020000020003" pitchFamily="2" charset="0"/>
                <a:cs typeface="Muna" pitchFamily="2" charset="-78"/>
              </a:rPr>
              <a:t>the naturalistic correlations between number and other features</a:t>
            </a:r>
            <a:r>
              <a:rPr lang="en-US" dirty="0">
                <a:latin typeface="Avenir Roman" panose="02000503020000020003" pitchFamily="2" charset="0"/>
                <a:cs typeface="Muna" pitchFamily="2" charset="-78"/>
              </a:rPr>
              <a:t>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E4E84A-E8ED-0D44-962B-30DEBE5308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ODIC (2019) how Perception perceives magnitudes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9737AA2-3AFF-C84E-8FC3-DB3DDA753F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729" y="3061906"/>
            <a:ext cx="3071854" cy="1919909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284A0AA-681F-9D4B-A19B-01DBE10D65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9561" y="3547863"/>
            <a:ext cx="3071854" cy="2046622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2DE8670-13E9-4E4F-9E8C-FADD70F9B1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0344" y="4028665"/>
            <a:ext cx="2880583" cy="1919909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828C3B42-1DD6-2B49-9898-59B5D2203D19}"/>
              </a:ext>
            </a:extLst>
          </p:cNvPr>
          <p:cNvSpPr txBox="1"/>
          <p:nvPr/>
        </p:nvSpPr>
        <p:spPr>
          <a:xfrm>
            <a:off x="5902880" y="3286161"/>
            <a:ext cx="296113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Naturalistic images show good correlations between number and other features: </a:t>
            </a:r>
          </a:p>
          <a:p>
            <a:r>
              <a:rPr lang="en-US" dirty="0"/>
              <a:t>r(number, area) = </a:t>
            </a:r>
            <a:r>
              <a:rPr lang="en-US" dirty="0">
                <a:solidFill>
                  <a:srgbClr val="00B050"/>
                </a:solidFill>
              </a:rPr>
              <a:t>.27</a:t>
            </a:r>
          </a:p>
          <a:p>
            <a:r>
              <a:rPr lang="en-US" dirty="0"/>
              <a:t>r(number, object size) = </a:t>
            </a:r>
            <a:r>
              <a:rPr lang="en-US" dirty="0">
                <a:solidFill>
                  <a:srgbClr val="00B050"/>
                </a:solidFill>
              </a:rPr>
              <a:t>.40</a:t>
            </a:r>
          </a:p>
          <a:p>
            <a:r>
              <a:rPr lang="en-US" dirty="0"/>
              <a:t>r(number, convex hull) = </a:t>
            </a:r>
            <a:r>
              <a:rPr lang="en-US" dirty="0">
                <a:solidFill>
                  <a:srgbClr val="C00000"/>
                </a:solidFill>
              </a:rPr>
              <a:t>-.40</a:t>
            </a:r>
          </a:p>
          <a:p>
            <a:r>
              <a:rPr lang="en-US" dirty="0"/>
              <a:t>r(number, density) = </a:t>
            </a:r>
            <a:r>
              <a:rPr lang="en-US" dirty="0">
                <a:solidFill>
                  <a:srgbClr val="00B050"/>
                </a:solidFill>
              </a:rPr>
              <a:t>.44</a:t>
            </a:r>
          </a:p>
          <a:p>
            <a:r>
              <a:rPr lang="en-US" dirty="0"/>
              <a:t>r(number, occlusion) = </a:t>
            </a:r>
            <a:r>
              <a:rPr lang="en-US" dirty="0">
                <a:solidFill>
                  <a:srgbClr val="00B050"/>
                </a:solidFill>
              </a:rPr>
              <a:t>.24</a:t>
            </a:r>
          </a:p>
        </p:txBody>
      </p:sp>
      <p:sp>
        <p:nvSpPr>
          <p:cNvPr id="20" name="Date Placeholder 19">
            <a:extLst>
              <a:ext uri="{FF2B5EF4-FFF2-40B4-BE49-F238E27FC236}">
                <a16:creationId xmlns:a16="http://schemas.microsoft.com/office/drawing/2014/main" id="{5C952020-5889-BD44-BC8E-1C8AB1DD92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CA" dirty="0"/>
              <a:t>Odic &amp; Oppenheimer (under review)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9174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72B53-248C-7242-87AE-6D83BA61E4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585216"/>
            <a:ext cx="8090154" cy="1499616"/>
          </a:xfrm>
        </p:spPr>
        <p:txBody>
          <a:bodyPr>
            <a:normAutofit/>
          </a:bodyPr>
          <a:lstStyle/>
          <a:p>
            <a:r>
              <a:rPr lang="en-US" sz="3600" cap="none" dirty="0">
                <a:latin typeface="Candara" panose="020E0502030303020204" pitchFamily="34" charset="0"/>
                <a:cs typeface="Muna" pitchFamily="2" charset="-78"/>
              </a:rPr>
              <a:t>Experiment 2: Naturalistic Images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DAC5CA-D320-A742-BA65-C865B44E46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0F8B7-D2A6-CA4C-AA80-51C98C70ADD6}" type="slidenum">
              <a:rPr lang="en-US" smtClean="0"/>
              <a:t>10</a:t>
            </a:fld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ED159D-B25A-0C48-BB26-23AB03420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096" y="1895707"/>
            <a:ext cx="7885250" cy="4413653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Avenir Roman" panose="02000503020000020003" pitchFamily="2" charset="0"/>
                <a:cs typeface="Muna" pitchFamily="2" charset="-78"/>
              </a:rPr>
              <a:t>If participants are using non-numeric features, then we should expect </a:t>
            </a:r>
            <a:r>
              <a:rPr lang="en-US" b="1" dirty="0">
                <a:latin typeface="Avenir Roman" panose="02000503020000020003" pitchFamily="2" charset="0"/>
                <a:cs typeface="Muna" pitchFamily="2" charset="-78"/>
              </a:rPr>
              <a:t>naturalistic image estimation to be better</a:t>
            </a:r>
            <a:r>
              <a:rPr lang="en-US" dirty="0">
                <a:latin typeface="Avenir Roman" panose="02000503020000020003" pitchFamily="2" charset="0"/>
                <a:cs typeface="Muna" pitchFamily="2" charset="-78"/>
              </a:rPr>
              <a:t> than dot arrays.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DDE599B-3878-3947-A8BC-EA07523E6D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5878" y="2843070"/>
            <a:ext cx="5270600" cy="3689419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E4E84A-E8ED-0D44-962B-30DEBE5308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ODIC (2019) how Perception perceives magnitudes</a:t>
            </a:r>
          </a:p>
        </p:txBody>
      </p:sp>
      <p:sp>
        <p:nvSpPr>
          <p:cNvPr id="24" name="Date Placeholder 19">
            <a:extLst>
              <a:ext uri="{FF2B5EF4-FFF2-40B4-BE49-F238E27FC236}">
                <a16:creationId xmlns:a16="http://schemas.microsoft.com/office/drawing/2014/main" id="{F9FCE1AB-53A9-444F-8112-743EF41306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8096" y="6470704"/>
            <a:ext cx="1615607" cy="274320"/>
          </a:xfrm>
        </p:spPr>
        <p:txBody>
          <a:bodyPr/>
          <a:lstStyle/>
          <a:p>
            <a:r>
              <a:rPr lang="en-CA" dirty="0"/>
              <a:t>Odic &amp; Oppenheimer (under review)</a:t>
            </a:r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ED67452-4F13-0449-99F6-A982A887B0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096" y="4461706"/>
            <a:ext cx="2353289" cy="1592996"/>
          </a:xfrm>
          <a:prstGeom prst="rect">
            <a:avLst/>
          </a:prstGeom>
          <a:ln w="28575">
            <a:solidFill>
              <a:srgbClr val="D55E00"/>
            </a:solidFill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A8061FB-9E8B-AB4F-91D4-6B2481D13D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8096" y="2785038"/>
            <a:ext cx="2325663" cy="1453539"/>
          </a:xfrm>
          <a:prstGeom prst="rect">
            <a:avLst/>
          </a:prstGeom>
          <a:ln w="28575">
            <a:solidFill>
              <a:srgbClr val="4DAE8F"/>
            </a:solidFill>
          </a:ln>
        </p:spPr>
      </p:pic>
    </p:spTree>
    <p:extLst>
      <p:ext uri="{BB962C8B-B14F-4D97-AF65-F5344CB8AC3E}">
        <p14:creationId xmlns:p14="http://schemas.microsoft.com/office/powerpoint/2010/main" val="1484813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B0D2880-0F4C-6C48-A17A-743178A519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3655" y="2914264"/>
            <a:ext cx="5276571" cy="36936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5E72B53-248C-7242-87AE-6D83BA61E4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585216"/>
            <a:ext cx="8090154" cy="1499616"/>
          </a:xfrm>
        </p:spPr>
        <p:txBody>
          <a:bodyPr>
            <a:normAutofit/>
          </a:bodyPr>
          <a:lstStyle/>
          <a:p>
            <a:r>
              <a:rPr lang="en-US" sz="3600" cap="none" dirty="0">
                <a:latin typeface="Candara" panose="020E0502030303020204" pitchFamily="34" charset="0"/>
                <a:cs typeface="Muna" pitchFamily="2" charset="-78"/>
              </a:rPr>
              <a:t>Experiment 2: Naturalistic Images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DAC5CA-D320-A742-BA65-C865B44E46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0F8B7-D2A6-CA4C-AA80-51C98C70ADD6}" type="slidenum">
              <a:rPr lang="en-US" smtClean="0"/>
              <a:t>11</a:t>
            </a:fld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ED159D-B25A-0C48-BB26-23AB03420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096" y="1895707"/>
            <a:ext cx="7885250" cy="4413653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Avenir Roman" panose="02000503020000020003" pitchFamily="2" charset="0"/>
                <a:cs typeface="Muna" pitchFamily="2" charset="-78"/>
              </a:rPr>
              <a:t>This finding held even when we helped </a:t>
            </a:r>
            <a:r>
              <a:rPr lang="en-US" b="1" dirty="0">
                <a:latin typeface="Avenir Roman" panose="02000503020000020003" pitchFamily="2" charset="0"/>
                <a:cs typeface="Muna" pitchFamily="2" charset="-78"/>
              </a:rPr>
              <a:t>segregate the target objects </a:t>
            </a:r>
            <a:r>
              <a:rPr lang="en-US" dirty="0">
                <a:latin typeface="Avenir Roman" panose="02000503020000020003" pitchFamily="2" charset="0"/>
                <a:cs typeface="Muna" pitchFamily="2" charset="-78"/>
              </a:rPr>
              <a:t>from the cluttered background context.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E4E84A-E8ED-0D44-962B-30DEBE5308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ODIC (2019) how Perception perceives magnitudes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B8ACF9D-48C4-524C-AC5B-29080662292D}"/>
              </a:ext>
            </a:extLst>
          </p:cNvPr>
          <p:cNvGrpSpPr/>
          <p:nvPr/>
        </p:nvGrpSpPr>
        <p:grpSpPr>
          <a:xfrm>
            <a:off x="736954" y="2684464"/>
            <a:ext cx="2356791" cy="1601960"/>
            <a:chOff x="3820841" y="3193611"/>
            <a:chExt cx="2356791" cy="160196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5250A3E-4479-0542-B8A1-0D13F79D5916}"/>
                </a:ext>
              </a:extLst>
            </p:cNvPr>
            <p:cNvSpPr/>
            <p:nvPr/>
          </p:nvSpPr>
          <p:spPr>
            <a:xfrm>
              <a:off x="3837632" y="3211571"/>
              <a:ext cx="2340000" cy="1584000"/>
            </a:xfrm>
            <a:prstGeom prst="rect">
              <a:avLst/>
            </a:prstGeom>
            <a:solidFill>
              <a:srgbClr val="7F7F7F"/>
            </a:solidFill>
            <a:ln w="28575">
              <a:solidFill>
                <a:srgbClr val="F2E75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E8AFC4E6-7F19-DB44-80AD-51942B9FFDB6}"/>
                </a:ext>
              </a:extLst>
            </p:cNvPr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820841" y="3193611"/>
              <a:ext cx="2340000" cy="1584000"/>
            </a:xfrm>
            <a:prstGeom prst="rect">
              <a:avLst/>
            </a:prstGeom>
            <a:ln w="28575">
              <a:noFill/>
            </a:ln>
          </p:spPr>
        </p:pic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C46A47BA-EB5C-474F-A861-CCE5707C3795}"/>
              </a:ext>
            </a:extLst>
          </p:cNvPr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782439" y="4486112"/>
            <a:ext cx="2294516" cy="1580736"/>
          </a:xfrm>
          <a:prstGeom prst="rect">
            <a:avLst/>
          </a:prstGeom>
          <a:ln w="28575">
            <a:solidFill>
              <a:srgbClr val="D55E00"/>
            </a:solidFill>
          </a:ln>
        </p:spPr>
      </p:pic>
      <p:sp>
        <p:nvSpPr>
          <p:cNvPr id="16" name="Date Placeholder 19">
            <a:extLst>
              <a:ext uri="{FF2B5EF4-FFF2-40B4-BE49-F238E27FC236}">
                <a16:creationId xmlns:a16="http://schemas.microsoft.com/office/drawing/2014/main" id="{6F4BF2B3-B5FF-3442-82D4-0CB54CCF1EB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8096" y="6470704"/>
            <a:ext cx="1615607" cy="274320"/>
          </a:xfrm>
        </p:spPr>
        <p:txBody>
          <a:bodyPr/>
          <a:lstStyle/>
          <a:p>
            <a:r>
              <a:rPr lang="en-CA" dirty="0"/>
              <a:t>Odic &amp; Oppenheimer (under review)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7163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72B53-248C-7242-87AE-6D83BA61E4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585216"/>
            <a:ext cx="8090154" cy="1499616"/>
          </a:xfrm>
        </p:spPr>
        <p:txBody>
          <a:bodyPr>
            <a:normAutofit/>
          </a:bodyPr>
          <a:lstStyle/>
          <a:p>
            <a:r>
              <a:rPr lang="en-US" sz="3600" cap="none" dirty="0">
                <a:latin typeface="Candara" panose="020E0502030303020204" pitchFamily="34" charset="0"/>
                <a:cs typeface="Muna" pitchFamily="2" charset="-78"/>
              </a:rPr>
              <a:t>Part 1: Takeaways and Implications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ED159D-B25A-0C48-BB26-23AB03420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096" y="1895707"/>
            <a:ext cx="7885250" cy="4413653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Avenir Roman" panose="02000503020000020003" pitchFamily="2" charset="0"/>
                <a:cs typeface="Muna" pitchFamily="2" charset="-78"/>
              </a:rPr>
              <a:t>Number, time, and space are represented independently</a:t>
            </a:r>
            <a:r>
              <a:rPr lang="en-US" b="1" dirty="0">
                <a:latin typeface="Avenir Roman" panose="02000503020000020003" pitchFamily="2" charset="0"/>
                <a:cs typeface="Muna" pitchFamily="2" charset="-78"/>
              </a:rPr>
              <a:t> </a:t>
            </a:r>
            <a:r>
              <a:rPr lang="en-US" dirty="0">
                <a:latin typeface="Avenir Roman" panose="02000503020000020003" pitchFamily="2" charset="0"/>
                <a:cs typeface="Muna" pitchFamily="2" charset="-78"/>
              </a:rPr>
              <a:t>of each other by our perceptual system, even in situations where naturalistic correlations could help improve accuracy.</a:t>
            </a:r>
          </a:p>
          <a:p>
            <a:pPr marL="0" indent="0">
              <a:buNone/>
            </a:pPr>
            <a:endParaRPr lang="en-US" dirty="0">
              <a:latin typeface="Avenir Roman" panose="02000503020000020003" pitchFamily="2" charset="0"/>
              <a:cs typeface="Muna" pitchFamily="2" charset="-78"/>
            </a:endParaRPr>
          </a:p>
          <a:p>
            <a:pPr marL="0" indent="0">
              <a:buNone/>
            </a:pPr>
            <a:r>
              <a:rPr lang="en-US" u="sng" dirty="0">
                <a:latin typeface="Avenir Roman" panose="02000503020000020003" pitchFamily="2" charset="0"/>
                <a:cs typeface="Muna" pitchFamily="2" charset="-78"/>
              </a:rPr>
              <a:t>Implications for visualization researchers: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latin typeface="Avenir Roman" panose="02000503020000020003" pitchFamily="2" charset="0"/>
                <a:cs typeface="Muna" pitchFamily="2" charset="-78"/>
              </a:rPr>
              <a:t>Number is a </a:t>
            </a:r>
            <a:r>
              <a:rPr lang="en-US" b="1" dirty="0">
                <a:latin typeface="Avenir Roman" panose="02000503020000020003" pitchFamily="2" charset="0"/>
                <a:cs typeface="Muna" pitchFamily="2" charset="-78"/>
              </a:rPr>
              <a:t>readily and early developing perceptual feature </a:t>
            </a:r>
            <a:r>
              <a:rPr lang="en-US" dirty="0">
                <a:latin typeface="Avenir Roman" panose="02000503020000020003" pitchFamily="2" charset="0"/>
                <a:cs typeface="Muna" pitchFamily="2" charset="-78"/>
              </a:rPr>
              <a:t>that is automatically extracted by the visual system.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latin typeface="Avenir Roman" panose="02000503020000020003" pitchFamily="2" charset="0"/>
                <a:cs typeface="Muna" pitchFamily="2" charset="-78"/>
              </a:rPr>
              <a:t>The precision of number representations is </a:t>
            </a:r>
            <a:r>
              <a:rPr lang="en-US" b="1" dirty="0">
                <a:latin typeface="Avenir Roman" panose="02000503020000020003" pitchFamily="2" charset="0"/>
                <a:cs typeface="Muna" pitchFamily="2" charset="-78"/>
              </a:rPr>
              <a:t>independent</a:t>
            </a:r>
            <a:r>
              <a:rPr lang="en-US" dirty="0">
                <a:latin typeface="Avenir Roman" panose="02000503020000020003" pitchFamily="2" charset="0"/>
                <a:cs typeface="Muna" pitchFamily="2" charset="-78"/>
              </a:rPr>
              <a:t> of the naturalistic correlations between number and other features.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dirty="0">
                <a:latin typeface="Avenir Roman" panose="02000503020000020003" pitchFamily="2" charset="0"/>
                <a:cs typeface="Muna" pitchFamily="2" charset="-78"/>
              </a:rPr>
              <a:t>Area </a:t>
            </a:r>
            <a:r>
              <a:rPr lang="en-US" dirty="0">
                <a:latin typeface="Avenir Roman" panose="02000503020000020003" pitchFamily="2" charset="0"/>
                <a:cs typeface="Muna" pitchFamily="2" charset="-78"/>
              </a:rPr>
              <a:t>and</a:t>
            </a:r>
            <a:r>
              <a:rPr lang="en-US" b="1" dirty="0">
                <a:latin typeface="Avenir Roman" panose="02000503020000020003" pitchFamily="2" charset="0"/>
                <a:cs typeface="Muna" pitchFamily="2" charset="-78"/>
              </a:rPr>
              <a:t> length</a:t>
            </a:r>
            <a:r>
              <a:rPr lang="en-US" dirty="0">
                <a:latin typeface="Avenir Roman" panose="02000503020000020003" pitchFamily="2" charset="0"/>
                <a:cs typeface="Muna" pitchFamily="2" charset="-78"/>
              </a:rPr>
              <a:t> are the most precise perceptual magnitudes, and </a:t>
            </a:r>
            <a:r>
              <a:rPr lang="en-US" b="1" dirty="0">
                <a:latin typeface="Avenir Roman" panose="02000503020000020003" pitchFamily="2" charset="0"/>
                <a:cs typeface="Muna" pitchFamily="2" charset="-78"/>
              </a:rPr>
              <a:t>density </a:t>
            </a:r>
            <a:r>
              <a:rPr lang="en-US" dirty="0">
                <a:latin typeface="Avenir Roman" panose="02000503020000020003" pitchFamily="2" charset="0"/>
                <a:cs typeface="Muna" pitchFamily="2" charset="-78"/>
              </a:rPr>
              <a:t>and</a:t>
            </a:r>
            <a:r>
              <a:rPr lang="en-US" b="1" dirty="0">
                <a:latin typeface="Avenir Roman" panose="02000503020000020003" pitchFamily="2" charset="0"/>
                <a:cs typeface="Muna" pitchFamily="2" charset="-78"/>
              </a:rPr>
              <a:t> time</a:t>
            </a:r>
            <a:r>
              <a:rPr lang="en-US" dirty="0">
                <a:latin typeface="Avenir Roman" panose="02000503020000020003" pitchFamily="2" charset="0"/>
                <a:cs typeface="Muna" pitchFamily="2" charset="-78"/>
              </a:rPr>
              <a:t> the least so. This has implications for other facets of perception (e.g., response competition).</a:t>
            </a:r>
            <a:endParaRPr lang="en-US" b="1" dirty="0">
              <a:latin typeface="Avenir Roman" panose="02000503020000020003" pitchFamily="2" charset="0"/>
              <a:cs typeface="Muna" pitchFamily="2" charset="-78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E4E84A-E8ED-0D44-962B-30DEBE5308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ODIC (2019) how Perception perceives magnitudes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DAC5CA-D320-A742-BA65-C865B44E46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0F8B7-D2A6-CA4C-AA80-51C98C70ADD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042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72B53-248C-7242-87AE-6D83BA61E4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585216"/>
            <a:ext cx="8090154" cy="1499616"/>
          </a:xfrm>
        </p:spPr>
        <p:txBody>
          <a:bodyPr>
            <a:normAutofit/>
          </a:bodyPr>
          <a:lstStyle/>
          <a:p>
            <a:r>
              <a:rPr lang="en-US" sz="3600" cap="none" dirty="0">
                <a:latin typeface="Candara" panose="020E0502030303020204" pitchFamily="34" charset="0"/>
                <a:cs typeface="Muna" pitchFamily="2" charset="-78"/>
              </a:rPr>
              <a:t>Part 2: Magnitude Interference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ED159D-B25A-0C48-BB26-23AB03420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096" y="1895707"/>
            <a:ext cx="7885250" cy="4413653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Avenir Roman" panose="02000503020000020003" pitchFamily="2" charset="0"/>
                <a:cs typeface="Muna" pitchFamily="2" charset="-78"/>
              </a:rPr>
              <a:t>Despite their independence, number, time, and space actively compete for attention and response selection, resulting in </a:t>
            </a:r>
            <a:r>
              <a:rPr lang="en-US" b="1" dirty="0">
                <a:latin typeface="Avenir Roman" panose="02000503020000020003" pitchFamily="2" charset="0"/>
                <a:cs typeface="Muna" pitchFamily="2" charset="-78"/>
              </a:rPr>
              <a:t>interference/congruency effects.</a:t>
            </a:r>
            <a:endParaRPr lang="en-US" dirty="0">
              <a:latin typeface="Avenir Roman" panose="02000503020000020003" pitchFamily="2" charset="0"/>
              <a:cs typeface="Muna" pitchFamily="2" charset="-78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E4E84A-E8ED-0D44-962B-30DEBE5308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ODIC (2019) how Perception perceives magnitudes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DAC5CA-D320-A742-BA65-C865B44E46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0F8B7-D2A6-CA4C-AA80-51C98C70ADD6}" type="slidenum">
              <a:rPr lang="en-US" smtClean="0"/>
              <a:t>13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EBD997A-3827-324A-A492-5F7084063A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2886" y="3226645"/>
            <a:ext cx="2664217" cy="1665135"/>
          </a:xfrm>
          <a:prstGeom prst="rect">
            <a:avLst/>
          </a:prstGeom>
          <a:ln w="38100">
            <a:solidFill>
              <a:srgbClr val="4DAE8F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AF9269C-D602-5849-84FB-273E755CC7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3824" y="4642392"/>
            <a:ext cx="2667150" cy="1666968"/>
          </a:xfrm>
          <a:prstGeom prst="rect">
            <a:avLst/>
          </a:prstGeom>
          <a:ln w="38100">
            <a:solidFill>
              <a:srgbClr val="DB3C89"/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03EBEC5-BF82-7F45-8FDB-03A00726BAEF}"/>
              </a:ext>
            </a:extLst>
          </p:cNvPr>
          <p:cNvSpPr txBox="1"/>
          <p:nvPr/>
        </p:nvSpPr>
        <p:spPr>
          <a:xfrm rot="16200000">
            <a:off x="388441" y="3873134"/>
            <a:ext cx="11286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4DAE8F"/>
                </a:solidFill>
              </a:rPr>
              <a:t>Congruent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875D40D-79A1-074A-BD25-773E28269DF0}"/>
              </a:ext>
            </a:extLst>
          </p:cNvPr>
          <p:cNvSpPr txBox="1"/>
          <p:nvPr/>
        </p:nvSpPr>
        <p:spPr>
          <a:xfrm rot="16200000">
            <a:off x="1364104" y="5302445"/>
            <a:ext cx="12296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DB3C89"/>
                </a:solidFill>
              </a:rPr>
              <a:t>Incongruent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30FEFA3-06F3-B341-9DD2-C03B6F6B93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6372" y="3126787"/>
            <a:ext cx="2776724" cy="3263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1093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72B53-248C-7242-87AE-6D83BA61E4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585216"/>
            <a:ext cx="8090154" cy="1499616"/>
          </a:xfrm>
        </p:spPr>
        <p:txBody>
          <a:bodyPr>
            <a:normAutofit/>
          </a:bodyPr>
          <a:lstStyle/>
          <a:p>
            <a:r>
              <a:rPr lang="en-US" sz="3600" cap="none" dirty="0">
                <a:latin typeface="Candara" panose="020E0502030303020204" pitchFamily="34" charset="0"/>
                <a:cs typeface="Muna" pitchFamily="2" charset="-78"/>
              </a:rPr>
              <a:t>Experiment 3: Detecting Interference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ED159D-B25A-0C48-BB26-23AB03420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096" y="1895707"/>
            <a:ext cx="7885250" cy="4413653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Avenir Roman" panose="02000503020000020003" pitchFamily="2" charset="0"/>
                <a:cs typeface="Muna" pitchFamily="2" charset="-78"/>
              </a:rPr>
              <a:t>There are </a:t>
            </a:r>
            <a:r>
              <a:rPr lang="en-US" b="1" dirty="0">
                <a:latin typeface="Avenir Roman" panose="02000503020000020003" pitchFamily="2" charset="0"/>
                <a:cs typeface="Muna" pitchFamily="2" charset="-78"/>
              </a:rPr>
              <a:t>large individuals differences </a:t>
            </a:r>
            <a:r>
              <a:rPr lang="en-US" dirty="0">
                <a:latin typeface="Avenir Roman" panose="02000503020000020003" pitchFamily="2" charset="0"/>
                <a:cs typeface="Muna" pitchFamily="2" charset="-78"/>
              </a:rPr>
              <a:t>in the magnitude of interference effects for observers. </a:t>
            </a:r>
          </a:p>
          <a:p>
            <a:pPr marL="0" indent="0">
              <a:buNone/>
            </a:pPr>
            <a:r>
              <a:rPr lang="en-US" dirty="0">
                <a:latin typeface="Avenir Roman" panose="02000503020000020003" pitchFamily="2" charset="0"/>
                <a:cs typeface="Muna" pitchFamily="2" charset="-78"/>
              </a:rPr>
              <a:t>One way they can be caught in real-time is with eye-tracking measures: participants who show larger congruency effects spend more time looking at the side with larger cumulative area.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E4E84A-E8ED-0D44-962B-30DEBE5308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ODIC (2019) how Perception perceives magnitudes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DAC5CA-D320-A742-BA65-C865B44E46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0F8B7-D2A6-CA4C-AA80-51C98C70ADD6}" type="slidenum">
              <a:rPr lang="en-US" smtClean="0"/>
              <a:t>14</a:t>
            </a:fld>
            <a:endParaRPr lang="en-US"/>
          </a:p>
        </p:txBody>
      </p:sp>
      <p:pic>
        <p:nvPicPr>
          <p:cNvPr id="15" name="Content Placeholder 7">
            <a:extLst>
              <a:ext uri="{FF2B5EF4-FFF2-40B4-BE49-F238E27FC236}">
                <a16:creationId xmlns:a16="http://schemas.microsoft.com/office/drawing/2014/main" id="{BE93E71F-16EB-0841-BC1A-CB68965921E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7019" y="3728955"/>
            <a:ext cx="4042377" cy="2273837"/>
          </a:xfrm>
          <a:prstGeom prst="rect">
            <a:avLst/>
          </a:prstGeom>
          <a:ln w="28575">
            <a:solidFill>
              <a:srgbClr val="DB3C89"/>
            </a:solidFill>
          </a:ln>
        </p:spPr>
      </p:pic>
      <p:pic>
        <p:nvPicPr>
          <p:cNvPr id="16" name="Content Placeholder 8">
            <a:extLst>
              <a:ext uri="{FF2B5EF4-FFF2-40B4-BE49-F238E27FC236}">
                <a16:creationId xmlns:a16="http://schemas.microsoft.com/office/drawing/2014/main" id="{EC952F70-8865-7C41-B400-BEA438E6E5F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989" y="3728955"/>
            <a:ext cx="4042377" cy="2273837"/>
          </a:xfrm>
          <a:prstGeom prst="rect">
            <a:avLst/>
          </a:prstGeom>
          <a:ln w="28575">
            <a:solidFill>
              <a:srgbClr val="DB3C89"/>
            </a:solidFill>
          </a:ln>
        </p:spPr>
      </p:pic>
    </p:spTree>
    <p:extLst>
      <p:ext uri="{BB962C8B-B14F-4D97-AF65-F5344CB8AC3E}">
        <p14:creationId xmlns:p14="http://schemas.microsoft.com/office/powerpoint/2010/main" val="4230396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72B53-248C-7242-87AE-6D83BA61E4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585216"/>
            <a:ext cx="8375904" cy="1499616"/>
          </a:xfrm>
        </p:spPr>
        <p:txBody>
          <a:bodyPr>
            <a:normAutofit/>
          </a:bodyPr>
          <a:lstStyle/>
          <a:p>
            <a:r>
              <a:rPr lang="en-US" sz="3600" cap="none" dirty="0">
                <a:latin typeface="Candara" panose="020E0502030303020204" pitchFamily="34" charset="0"/>
                <a:cs typeface="Muna" pitchFamily="2" charset="-78"/>
              </a:rPr>
              <a:t>Experiment 4: Eliminating w/ Context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ED159D-B25A-0C48-BB26-23AB03420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096" y="1895707"/>
            <a:ext cx="7885250" cy="4413653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Avenir Roman" panose="02000503020000020003" pitchFamily="2" charset="0"/>
                <a:cs typeface="Muna" pitchFamily="2" charset="-78"/>
              </a:rPr>
              <a:t>One way we’ve discovered interference can be eliminated is with </a:t>
            </a:r>
            <a:r>
              <a:rPr lang="en-US" b="1" dirty="0">
                <a:latin typeface="Avenir Roman" panose="02000503020000020003" pitchFamily="2" charset="0"/>
                <a:cs typeface="Muna" pitchFamily="2" charset="-78"/>
              </a:rPr>
              <a:t>task context</a:t>
            </a:r>
            <a:r>
              <a:rPr lang="en-US" dirty="0">
                <a:latin typeface="Avenir Roman" panose="02000503020000020003" pitchFamily="2" charset="0"/>
                <a:cs typeface="Muna" pitchFamily="2" charset="-78"/>
              </a:rPr>
              <a:t>: if the task allows for response competition (e.g., discrimination), interference will occur, but if it does not (e.g., estimation), it will be prevented.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E4E84A-E8ED-0D44-962B-30DEBE5308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ODIC (2019) how Perception perceives magnitudes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DAC5CA-D320-A742-BA65-C865B44E46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0F8B7-D2A6-CA4C-AA80-51C98C70ADD6}" type="slidenum">
              <a:rPr lang="en-US" smtClean="0"/>
              <a:t>15</a:t>
            </a:fld>
            <a:endParaRPr lang="en-US"/>
          </a:p>
        </p:txBody>
      </p:sp>
      <p:sp>
        <p:nvSpPr>
          <p:cNvPr id="37" name="Date Placeholder 19">
            <a:extLst>
              <a:ext uri="{FF2B5EF4-FFF2-40B4-BE49-F238E27FC236}">
                <a16:creationId xmlns:a16="http://schemas.microsoft.com/office/drawing/2014/main" id="{891809AB-C09B-1744-ABC2-8F18E412EEF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8096" y="6470704"/>
            <a:ext cx="1615607" cy="274320"/>
          </a:xfrm>
        </p:spPr>
        <p:txBody>
          <a:bodyPr/>
          <a:lstStyle/>
          <a:p>
            <a:pPr algn="just"/>
            <a:r>
              <a:rPr lang="en-CA" dirty="0" err="1"/>
              <a:t>Picon</a:t>
            </a:r>
            <a:r>
              <a:rPr lang="en-CA" dirty="0"/>
              <a:t> et al., (2019) </a:t>
            </a:r>
            <a:r>
              <a:rPr lang="en-CA" i="1" dirty="0"/>
              <a:t>JEP:G</a:t>
            </a:r>
            <a:endParaRPr lang="en-US" i="1" dirty="0"/>
          </a:p>
        </p:txBody>
      </p:sp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B224F7C5-07BA-2A48-8067-073BABCD162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93325535"/>
              </p:ext>
            </p:extLst>
          </p:nvPr>
        </p:nvGraphicFramePr>
        <p:xfrm>
          <a:off x="1034365" y="3628060"/>
          <a:ext cx="3619500" cy="28426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7" name="Chart 16">
            <a:extLst>
              <a:ext uri="{FF2B5EF4-FFF2-40B4-BE49-F238E27FC236}">
                <a16:creationId xmlns:a16="http://schemas.microsoft.com/office/drawing/2014/main" id="{09935A95-4490-E441-8628-DC85829661F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05130495"/>
              </p:ext>
            </p:extLst>
          </p:nvPr>
        </p:nvGraphicFramePr>
        <p:xfrm>
          <a:off x="4806242" y="3677781"/>
          <a:ext cx="3754967" cy="27929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31" name="Group 30">
            <a:extLst>
              <a:ext uri="{FF2B5EF4-FFF2-40B4-BE49-F238E27FC236}">
                <a16:creationId xmlns:a16="http://schemas.microsoft.com/office/drawing/2014/main" id="{DAEEEC2B-FE11-2D4D-A651-9828302F58D8}"/>
              </a:ext>
            </a:extLst>
          </p:cNvPr>
          <p:cNvGrpSpPr/>
          <p:nvPr/>
        </p:nvGrpSpPr>
        <p:grpSpPr>
          <a:xfrm>
            <a:off x="2568961" y="2656883"/>
            <a:ext cx="4169808" cy="2041794"/>
            <a:chOff x="665663" y="3058834"/>
            <a:chExt cx="4169808" cy="2041794"/>
          </a:xfrm>
        </p:grpSpPr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ECC10F6E-FB2C-E24E-99C1-3BC1EC2E4D7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 t="-55632" b="55632"/>
            <a:stretch/>
          </p:blipFill>
          <p:spPr>
            <a:xfrm>
              <a:off x="790413" y="3058834"/>
              <a:ext cx="4045058" cy="1253634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AEA282F8-A185-1D47-9C29-207883513F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colorTemperature colorTemp="8793"/>
                      </a14:imgEffect>
                      <a14:imgEffect>
                        <a14:saturation sat="102000"/>
                      </a14:imgEffect>
                    </a14:imgLayer>
                  </a14:imgProps>
                </a:ext>
              </a:extLst>
            </a:blip>
            <a:srcRect l="-1266" t="50000" r="1266"/>
            <a:stretch/>
          </p:blipFill>
          <p:spPr>
            <a:xfrm>
              <a:off x="665663" y="4473811"/>
              <a:ext cx="4045058" cy="626817"/>
            </a:xfrm>
            <a:prstGeom prst="rect">
              <a:avLst/>
            </a:prstGeom>
          </p:spPr>
        </p:pic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91579753-675B-524F-9329-0CDBC7E55FE7}"/>
              </a:ext>
            </a:extLst>
          </p:cNvPr>
          <p:cNvSpPr txBox="1"/>
          <p:nvPr/>
        </p:nvSpPr>
        <p:spPr>
          <a:xfrm>
            <a:off x="1082641" y="3338466"/>
            <a:ext cx="37958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Discrimination (“Which side has more?”)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C10E8AD-7575-8148-88B2-F1AD24A91ACA}"/>
              </a:ext>
            </a:extLst>
          </p:cNvPr>
          <p:cNvSpPr txBox="1"/>
          <p:nvPr/>
        </p:nvSpPr>
        <p:spPr>
          <a:xfrm>
            <a:off x="4940428" y="3364260"/>
            <a:ext cx="37693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Estimation (“How many on each side?”)</a:t>
            </a:r>
          </a:p>
        </p:txBody>
      </p:sp>
    </p:spTree>
    <p:extLst>
      <p:ext uri="{BB962C8B-B14F-4D97-AF65-F5344CB8AC3E}">
        <p14:creationId xmlns:p14="http://schemas.microsoft.com/office/powerpoint/2010/main" val="3814669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5" grpId="0">
        <p:bldAsOne/>
      </p:bldGraphic>
      <p:bldGraphic spid="17" grpId="0">
        <p:bldAsOne/>
      </p:bldGraphic>
      <p:bldP spid="6" grpId="0"/>
      <p:bldP spid="2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72B53-248C-7242-87AE-6D83BA61E4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585216"/>
            <a:ext cx="8375904" cy="1499616"/>
          </a:xfrm>
        </p:spPr>
        <p:txBody>
          <a:bodyPr>
            <a:normAutofit/>
          </a:bodyPr>
          <a:lstStyle/>
          <a:p>
            <a:r>
              <a:rPr lang="en-US" sz="3600" cap="none" dirty="0">
                <a:latin typeface="Candara" panose="020E0502030303020204" pitchFamily="34" charset="0"/>
                <a:cs typeface="Muna" pitchFamily="2" charset="-78"/>
              </a:rPr>
              <a:t>Experiment 5: Eliminating w/ Feedback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ED159D-B25A-0C48-BB26-23AB03420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096" y="1895707"/>
            <a:ext cx="7885250" cy="4413653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Avenir Roman" panose="02000503020000020003" pitchFamily="2" charset="0"/>
                <a:cs typeface="Muna" pitchFamily="2" charset="-78"/>
              </a:rPr>
              <a:t>Another way of eliminating interference is with simple corrective </a:t>
            </a:r>
            <a:r>
              <a:rPr lang="en-US" b="1" dirty="0">
                <a:latin typeface="Avenir Roman" panose="02000503020000020003" pitchFamily="2" charset="0"/>
                <a:cs typeface="Muna" pitchFamily="2" charset="-78"/>
              </a:rPr>
              <a:t>feedback</a:t>
            </a:r>
            <a:r>
              <a:rPr lang="en-US" dirty="0">
                <a:latin typeface="Avenir Roman" panose="02000503020000020003" pitchFamily="2" charset="0"/>
                <a:cs typeface="Muna" pitchFamily="2" charset="-78"/>
              </a:rPr>
              <a:t> after each trial.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E4E84A-E8ED-0D44-962B-30DEBE5308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ODIC (2019) how Perception perceives magnitudes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DAC5CA-D320-A742-BA65-C865B44E46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0F8B7-D2A6-CA4C-AA80-51C98C70ADD6}" type="slidenum">
              <a:rPr lang="en-US" smtClean="0"/>
              <a:t>16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42CAFFB-A7BF-4248-9A12-BFFB72941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336" y="2978204"/>
            <a:ext cx="3606800" cy="34925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846AB46-8887-BE49-BC75-9A7CA8778735}"/>
              </a:ext>
            </a:extLst>
          </p:cNvPr>
          <p:cNvSpPr txBox="1"/>
          <p:nvPr/>
        </p:nvSpPr>
        <p:spPr>
          <a:xfrm>
            <a:off x="1890794" y="2703884"/>
            <a:ext cx="14258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 Feedback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659328C-9F56-AC4A-987B-506E43E97CED}"/>
              </a:ext>
            </a:extLst>
          </p:cNvPr>
          <p:cNvSpPr txBox="1"/>
          <p:nvPr/>
        </p:nvSpPr>
        <p:spPr>
          <a:xfrm>
            <a:off x="6079813" y="2703884"/>
            <a:ext cx="10924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Feedback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A69441D-94A8-5842-AA41-00293484C4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1097" y="2978204"/>
            <a:ext cx="3606800" cy="34925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04E237D-7EDA-3A4A-A7CF-AAE40A159EDB}"/>
              </a:ext>
            </a:extLst>
          </p:cNvPr>
          <p:cNvSpPr txBox="1"/>
          <p:nvPr/>
        </p:nvSpPr>
        <p:spPr>
          <a:xfrm>
            <a:off x="2934638" y="5054522"/>
            <a:ext cx="1752211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4DAE8F"/>
                </a:solidFill>
              </a:rPr>
              <a:t>Area Congruent</a:t>
            </a:r>
          </a:p>
          <a:p>
            <a:r>
              <a:rPr lang="en-US" dirty="0">
                <a:solidFill>
                  <a:srgbClr val="DB3C89"/>
                </a:solidFill>
              </a:rPr>
              <a:t>Area Incongruent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F31717A-BBBA-7345-BF1F-805BE6D203A8}"/>
              </a:ext>
            </a:extLst>
          </p:cNvPr>
          <p:cNvSpPr txBox="1"/>
          <p:nvPr/>
        </p:nvSpPr>
        <p:spPr>
          <a:xfrm>
            <a:off x="6853391" y="5047260"/>
            <a:ext cx="1752211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4DAE8F"/>
                </a:solidFill>
              </a:rPr>
              <a:t>Area Congruent</a:t>
            </a:r>
          </a:p>
          <a:p>
            <a:r>
              <a:rPr lang="en-US" dirty="0">
                <a:solidFill>
                  <a:srgbClr val="DB3C89"/>
                </a:solidFill>
              </a:rPr>
              <a:t>Area Incongruent</a:t>
            </a:r>
          </a:p>
        </p:txBody>
      </p:sp>
    </p:spTree>
    <p:extLst>
      <p:ext uri="{BB962C8B-B14F-4D97-AF65-F5344CB8AC3E}">
        <p14:creationId xmlns:p14="http://schemas.microsoft.com/office/powerpoint/2010/main" val="2377310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0" grpId="0"/>
      <p:bldP spid="11" grpId="0"/>
      <p:bldP spid="6" grpId="0" animBg="1"/>
      <p:bldP spid="1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72B53-248C-7242-87AE-6D83BA61E4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585216"/>
            <a:ext cx="8090154" cy="1499616"/>
          </a:xfrm>
        </p:spPr>
        <p:txBody>
          <a:bodyPr>
            <a:normAutofit/>
          </a:bodyPr>
          <a:lstStyle/>
          <a:p>
            <a:r>
              <a:rPr lang="en-US" sz="3600" cap="none" dirty="0">
                <a:latin typeface="Candara" panose="020E0502030303020204" pitchFamily="34" charset="0"/>
                <a:cs typeface="Muna" pitchFamily="2" charset="-78"/>
              </a:rPr>
              <a:t>Part 2: Takeaways and Implications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ED159D-B25A-0C48-BB26-23AB03420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096" y="1895707"/>
            <a:ext cx="7885250" cy="457499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latin typeface="Avenir Roman" panose="02000503020000020003" pitchFamily="2" charset="0"/>
                <a:cs typeface="Muna" pitchFamily="2" charset="-78"/>
              </a:rPr>
              <a:t>Number, time, and space </a:t>
            </a:r>
            <a:r>
              <a:rPr lang="en-US" b="1" dirty="0">
                <a:latin typeface="Avenir Roman" panose="02000503020000020003" pitchFamily="2" charset="0"/>
                <a:cs typeface="Muna" pitchFamily="2" charset="-78"/>
              </a:rPr>
              <a:t>compete for the same response </a:t>
            </a:r>
            <a:r>
              <a:rPr lang="en-US" dirty="0">
                <a:latin typeface="Avenir Roman" panose="02000503020000020003" pitchFamily="2" charset="0"/>
                <a:cs typeface="Muna" pitchFamily="2" charset="-78"/>
              </a:rPr>
              <a:t>and attentional resources. But, the interference is context sensitive.</a:t>
            </a:r>
          </a:p>
          <a:p>
            <a:pPr marL="0" indent="0">
              <a:buNone/>
            </a:pPr>
            <a:endParaRPr lang="en-US" dirty="0">
              <a:latin typeface="Avenir Roman" panose="02000503020000020003" pitchFamily="2" charset="0"/>
              <a:cs typeface="Muna" pitchFamily="2" charset="-78"/>
            </a:endParaRPr>
          </a:p>
          <a:p>
            <a:pPr marL="0" indent="0">
              <a:buNone/>
            </a:pPr>
            <a:r>
              <a:rPr lang="en-US" u="sng" dirty="0">
                <a:latin typeface="Avenir Roman" panose="02000503020000020003" pitchFamily="2" charset="0"/>
                <a:cs typeface="Muna" pitchFamily="2" charset="-78"/>
              </a:rPr>
              <a:t>Implications for visualization researchers: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latin typeface="Avenir Roman" panose="02000503020000020003" pitchFamily="2" charset="0"/>
                <a:cs typeface="Muna" pitchFamily="2" charset="-78"/>
              </a:rPr>
              <a:t>If visualizations aim to draw attention to number, they need to strongly signal this, because participants are more drawn towards length, area, etc.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latin typeface="Avenir Roman" panose="02000503020000020003" pitchFamily="2" charset="0"/>
                <a:cs typeface="Muna" pitchFamily="2" charset="-78"/>
              </a:rPr>
              <a:t>A person trained to look at number will see this information preferentially: experts should be mindful of how their visualization intention may differ from a naïve observer’s.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latin typeface="Avenir Roman" panose="02000503020000020003" pitchFamily="2" charset="0"/>
                <a:cs typeface="Muna" pitchFamily="2" charset="-78"/>
              </a:rPr>
              <a:t>Visualizations with relative comparison are more prone to interference effects than those where absolute information needs to be pulled out.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E4E84A-E8ED-0D44-962B-30DEBE5308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ODIC (2019) how Perception perceives magnitudes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DAC5CA-D320-A742-BA65-C865B44E46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0F8B7-D2A6-CA4C-AA80-51C98C70ADD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192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72B53-248C-7242-87AE-6D83BA61E4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585216"/>
            <a:ext cx="8090154" cy="1499616"/>
          </a:xfrm>
        </p:spPr>
        <p:txBody>
          <a:bodyPr>
            <a:normAutofit/>
          </a:bodyPr>
          <a:lstStyle/>
          <a:p>
            <a:r>
              <a:rPr lang="en-US" sz="3600" cap="none" dirty="0">
                <a:latin typeface="Candara" panose="020E0502030303020204" pitchFamily="34" charset="0"/>
                <a:cs typeface="Muna" pitchFamily="2" charset="-78"/>
              </a:rPr>
              <a:t>Part 3: Absolute vs. Relative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ED159D-B25A-0C48-BB26-23AB03420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096" y="1895707"/>
            <a:ext cx="7885250" cy="457499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latin typeface="Avenir Roman" panose="02000503020000020003" pitchFamily="2" charset="0"/>
                <a:cs typeface="Muna" pitchFamily="2" charset="-78"/>
              </a:rPr>
              <a:t>Work across many labs has increasingly been showing that space and time representations are </a:t>
            </a:r>
            <a:r>
              <a:rPr lang="en-US" b="1" dirty="0">
                <a:latin typeface="Avenir Roman" panose="02000503020000020003" pitchFamily="2" charset="0"/>
                <a:cs typeface="Muna" pitchFamily="2" charset="-78"/>
              </a:rPr>
              <a:t>optimized for relative comparison</a:t>
            </a:r>
            <a:r>
              <a:rPr lang="en-US" dirty="0">
                <a:latin typeface="Avenir Roman" panose="02000503020000020003" pitchFamily="2" charset="0"/>
                <a:cs typeface="Muna" pitchFamily="2" charset="-78"/>
              </a:rPr>
              <a:t>.</a:t>
            </a:r>
          </a:p>
          <a:p>
            <a:pPr marL="0" indent="0">
              <a:buNone/>
            </a:pPr>
            <a:endParaRPr lang="en-US" dirty="0">
              <a:latin typeface="Avenir Roman" panose="02000503020000020003" pitchFamily="2" charset="0"/>
              <a:cs typeface="Muna" pitchFamily="2" charset="-78"/>
            </a:endParaRPr>
          </a:p>
          <a:p>
            <a:pPr marL="0" indent="0">
              <a:buNone/>
            </a:pPr>
            <a:r>
              <a:rPr lang="en-US" b="1" dirty="0">
                <a:latin typeface="Avenir Roman" panose="02000503020000020003" pitchFamily="2" charset="0"/>
                <a:cs typeface="Muna" pitchFamily="2" charset="-78"/>
              </a:rPr>
              <a:t>Absolute representations </a:t>
            </a:r>
            <a:r>
              <a:rPr lang="en-US" dirty="0">
                <a:latin typeface="Avenir Roman" panose="02000503020000020003" pitchFamily="2" charset="0"/>
                <a:cs typeface="Muna" pitchFamily="2" charset="-78"/>
              </a:rPr>
              <a:t>(i.e., magnitude estimation) require a slow, serial, and error-prone process that is similar to counting.</a:t>
            </a:r>
          </a:p>
          <a:p>
            <a:pPr marL="0" indent="0">
              <a:buNone/>
            </a:pPr>
            <a:endParaRPr lang="en-US" dirty="0">
              <a:latin typeface="Avenir Roman" panose="02000503020000020003" pitchFamily="2" charset="0"/>
              <a:cs typeface="Muna" pitchFamily="2" charset="-78"/>
            </a:endParaRPr>
          </a:p>
          <a:p>
            <a:pPr marL="0" indent="0">
              <a:buNone/>
            </a:pPr>
            <a:r>
              <a:rPr lang="en-US" dirty="0">
                <a:latin typeface="Avenir Roman" panose="02000503020000020003" pitchFamily="2" charset="0"/>
                <a:cs typeface="Muna" pitchFamily="2" charset="-78"/>
              </a:rPr>
              <a:t>As a result, while area and length representations are far more precise and less error prone when compared, they are much </a:t>
            </a:r>
            <a:r>
              <a:rPr lang="en-US" b="1" dirty="0">
                <a:latin typeface="Avenir Roman" panose="02000503020000020003" pitchFamily="2" charset="0"/>
                <a:cs typeface="Muna" pitchFamily="2" charset="-78"/>
              </a:rPr>
              <a:t>worse</a:t>
            </a:r>
            <a:r>
              <a:rPr lang="en-US" dirty="0">
                <a:latin typeface="Avenir Roman" panose="02000503020000020003" pitchFamily="2" charset="0"/>
                <a:cs typeface="Muna" pitchFamily="2" charset="-78"/>
              </a:rPr>
              <a:t> than number when estimated.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E4E84A-E8ED-0D44-962B-30DEBE5308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ODIC (2019) how Perception perceives magnitudes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DAC5CA-D320-A742-BA65-C865B44E46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0F8B7-D2A6-CA4C-AA80-51C98C70ADD6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9004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72B53-248C-7242-87AE-6D83BA61E4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585216"/>
            <a:ext cx="8375904" cy="1499616"/>
          </a:xfrm>
        </p:spPr>
        <p:txBody>
          <a:bodyPr>
            <a:normAutofit/>
          </a:bodyPr>
          <a:lstStyle/>
          <a:p>
            <a:r>
              <a:rPr lang="en-US" sz="3600" cap="none" dirty="0">
                <a:latin typeface="Candara" panose="020E0502030303020204" pitchFamily="34" charset="0"/>
                <a:cs typeface="Muna" pitchFamily="2" charset="-78"/>
              </a:rPr>
              <a:t>Experiment 6: Memory Limits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ED159D-B25A-0C48-BB26-23AB03420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096" y="1895707"/>
            <a:ext cx="7885250" cy="457499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latin typeface="Avenir Roman" panose="02000503020000020003" pitchFamily="2" charset="0"/>
                <a:cs typeface="Muna" pitchFamily="2" charset="-78"/>
              </a:rPr>
              <a:t>Previous work by </a:t>
            </a:r>
            <a:r>
              <a:rPr lang="en-US" dirty="0" err="1">
                <a:latin typeface="Avenir Roman" panose="02000503020000020003" pitchFamily="2" charset="0"/>
                <a:cs typeface="Muna" pitchFamily="2" charset="-78"/>
              </a:rPr>
              <a:t>Halberda</a:t>
            </a:r>
            <a:r>
              <a:rPr lang="en-US" dirty="0">
                <a:latin typeface="Avenir Roman" panose="02000503020000020003" pitchFamily="2" charset="0"/>
                <a:cs typeface="Muna" pitchFamily="2" charset="-78"/>
              </a:rPr>
              <a:t>, Sires &amp; </a:t>
            </a:r>
            <a:r>
              <a:rPr lang="en-US" dirty="0" err="1">
                <a:latin typeface="Avenir Roman" panose="02000503020000020003" pitchFamily="2" charset="0"/>
                <a:cs typeface="Muna" pitchFamily="2" charset="-78"/>
              </a:rPr>
              <a:t>Feigenson</a:t>
            </a:r>
            <a:r>
              <a:rPr lang="en-US" dirty="0">
                <a:latin typeface="Avenir Roman" panose="02000503020000020003" pitchFamily="2" charset="0"/>
                <a:cs typeface="Muna" pitchFamily="2" charset="-78"/>
              </a:rPr>
              <a:t> (2008) has shown that – when </a:t>
            </a:r>
            <a:r>
              <a:rPr lang="en-US" b="1" dirty="0">
                <a:latin typeface="Avenir Roman" panose="02000503020000020003" pitchFamily="2" charset="0"/>
                <a:cs typeface="Muna" pitchFamily="2" charset="-78"/>
              </a:rPr>
              <a:t>estimating multiple ensembles</a:t>
            </a:r>
            <a:r>
              <a:rPr lang="en-US" dirty="0">
                <a:latin typeface="Avenir Roman" panose="02000503020000020003" pitchFamily="2" charset="0"/>
                <a:cs typeface="Muna" pitchFamily="2" charset="-78"/>
              </a:rPr>
              <a:t> – participants can only remember and recall the estimate of 2 – 3 sets.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E4E84A-E8ED-0D44-962B-30DEBE5308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ODIC (2019) how Perception perceives magnitudes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DAC5CA-D320-A742-BA65-C865B44E46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0F8B7-D2A6-CA4C-AA80-51C98C70ADD6}" type="slidenum">
              <a:rPr lang="en-US" smtClean="0"/>
              <a:t>19</a:t>
            </a:fld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F0B05AC-1B27-0143-8833-AF575FC08342}"/>
              </a:ext>
            </a:extLst>
          </p:cNvPr>
          <p:cNvGrpSpPr>
            <a:grpSpLocks noChangeAspect="1"/>
          </p:cNvGrpSpPr>
          <p:nvPr/>
        </p:nvGrpSpPr>
        <p:grpSpPr>
          <a:xfrm>
            <a:off x="0" y="3155475"/>
            <a:ext cx="4358788" cy="2516456"/>
            <a:chOff x="397565" y="2810918"/>
            <a:chExt cx="5447681" cy="3145106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12EE0687-17EB-1644-A1FE-F91D79B88F9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r="37033"/>
            <a:stretch/>
          </p:blipFill>
          <p:spPr>
            <a:xfrm>
              <a:off x="727271" y="3022324"/>
              <a:ext cx="5117975" cy="2933700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7442375-4FA6-CC42-ABBA-14A993BA75A4}"/>
                </a:ext>
              </a:extLst>
            </p:cNvPr>
            <p:cNvSpPr/>
            <p:nvPr/>
          </p:nvSpPr>
          <p:spPr>
            <a:xfrm>
              <a:off x="397565" y="2810918"/>
              <a:ext cx="808383" cy="7539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ACF3FD9-B4C5-0F45-8A4F-BBF9FD852FEA}"/>
              </a:ext>
            </a:extLst>
          </p:cNvPr>
          <p:cNvGrpSpPr/>
          <p:nvPr/>
        </p:nvGrpSpPr>
        <p:grpSpPr>
          <a:xfrm>
            <a:off x="4622592" y="2925361"/>
            <a:ext cx="4494198" cy="2705778"/>
            <a:chOff x="4622592" y="2925361"/>
            <a:chExt cx="4494198" cy="2705778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0F0CAA77-4D28-464B-9941-38DAB81CA58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904" t="-816" r="-313" b="816"/>
            <a:stretch/>
          </p:blipFill>
          <p:spPr>
            <a:xfrm>
              <a:off x="4622592" y="3112237"/>
              <a:ext cx="4494198" cy="2518902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4484524-9997-404A-ABA5-F0513FE09681}"/>
                </a:ext>
              </a:extLst>
            </p:cNvPr>
            <p:cNvSpPr/>
            <p:nvPr/>
          </p:nvSpPr>
          <p:spPr>
            <a:xfrm>
              <a:off x="5653430" y="2925361"/>
              <a:ext cx="646802" cy="60322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983550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72B53-248C-7242-87AE-6D83BA61E4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585216"/>
            <a:ext cx="8375904" cy="1499616"/>
          </a:xfrm>
        </p:spPr>
        <p:txBody>
          <a:bodyPr>
            <a:normAutofit/>
          </a:bodyPr>
          <a:lstStyle/>
          <a:p>
            <a:r>
              <a:rPr lang="en-US" sz="3600" cap="none" dirty="0">
                <a:latin typeface="Candara" panose="020E0502030303020204" pitchFamily="34" charset="0"/>
                <a:cs typeface="Muna" pitchFamily="2" charset="-78"/>
              </a:rPr>
              <a:t>Experiment 6: Memory Limits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ED159D-B25A-0C48-BB26-23AB03420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096" y="1895707"/>
            <a:ext cx="7885250" cy="457499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latin typeface="Avenir Roman" panose="02000503020000020003" pitchFamily="2" charset="0"/>
                <a:cs typeface="Muna" pitchFamily="2" charset="-78"/>
              </a:rPr>
              <a:t>But this same limit is </a:t>
            </a:r>
            <a:r>
              <a:rPr lang="en-US" b="1" dirty="0">
                <a:latin typeface="Avenir Roman" panose="02000503020000020003" pitchFamily="2" charset="0"/>
                <a:cs typeface="Muna" pitchFamily="2" charset="-78"/>
              </a:rPr>
              <a:t>eliminated in relative comparison </a:t>
            </a:r>
            <a:r>
              <a:rPr lang="en-US" dirty="0">
                <a:latin typeface="Avenir Roman" panose="02000503020000020003" pitchFamily="2" charset="0"/>
                <a:cs typeface="Muna" pitchFamily="2" charset="-78"/>
              </a:rPr>
              <a:t>(e.g., when asking participants to find </a:t>
            </a:r>
            <a:r>
              <a:rPr lang="en-US" i="1" dirty="0">
                <a:latin typeface="Avenir Roman" panose="02000503020000020003" pitchFamily="2" charset="0"/>
                <a:cs typeface="Muna" pitchFamily="2" charset="-78"/>
              </a:rPr>
              <a:t>the most numerous</a:t>
            </a:r>
            <a:r>
              <a:rPr lang="en-US" dirty="0">
                <a:latin typeface="Avenir Roman" panose="02000503020000020003" pitchFamily="2" charset="0"/>
                <a:cs typeface="Muna" pitchFamily="2" charset="-78"/>
              </a:rPr>
              <a:t> set, or the set with the </a:t>
            </a:r>
            <a:r>
              <a:rPr lang="en-US" i="1" dirty="0">
                <a:latin typeface="Avenir Roman" panose="02000503020000020003" pitchFamily="2" charset="0"/>
                <a:cs typeface="Muna" pitchFamily="2" charset="-78"/>
              </a:rPr>
              <a:t>largest cumulative area</a:t>
            </a:r>
            <a:r>
              <a:rPr lang="en-US" dirty="0">
                <a:latin typeface="Avenir Roman" panose="02000503020000020003" pitchFamily="2" charset="0"/>
                <a:cs typeface="Muna" pitchFamily="2" charset="-78"/>
              </a:rPr>
              <a:t>).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E4E84A-E8ED-0D44-962B-30DEBE5308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ODIC (2019) how Perception perceives magnitudes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DAC5CA-D320-A742-BA65-C865B44E46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0F8B7-D2A6-CA4C-AA80-51C98C70ADD6}" type="slidenum">
              <a:rPr lang="en-US" smtClean="0"/>
              <a:t>20</a:t>
            </a:fld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BAB6276-FEC1-E143-B7DF-624BD9B4B7CD}"/>
              </a:ext>
            </a:extLst>
          </p:cNvPr>
          <p:cNvGrpSpPr/>
          <p:nvPr/>
        </p:nvGrpSpPr>
        <p:grpSpPr>
          <a:xfrm>
            <a:off x="768096" y="2963446"/>
            <a:ext cx="2393115" cy="1412108"/>
            <a:chOff x="1808408" y="557229"/>
            <a:chExt cx="2701542" cy="1688464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D6A8859D-8F29-F947-AD94-C92A6425E7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08408" y="557229"/>
              <a:ext cx="2701542" cy="1688464"/>
            </a:xfrm>
            <a:prstGeom prst="rect">
              <a:avLst/>
            </a:prstGeom>
            <a:ln w="19050">
              <a:solidFill>
                <a:schemeClr val="tx1"/>
              </a:solidFill>
            </a:ln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EF83716-0376-474D-9DA1-C86B9F480E4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103889" y="557229"/>
              <a:ext cx="2110580" cy="1688464"/>
            </a:xfrm>
            <a:prstGeom prst="rect">
              <a:avLst/>
            </a:prstGeom>
            <a:ln w="19050">
              <a:noFill/>
            </a:ln>
          </p:spPr>
        </p:pic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B6989B9B-9D7F-F641-873B-133E5735F6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096" y="4506319"/>
            <a:ext cx="2393115" cy="1495697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1F1591E5-F406-A948-99C0-2F57CB21064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15941169"/>
              </p:ext>
            </p:extLst>
          </p:nvPr>
        </p:nvGraphicFramePr>
        <p:xfrm>
          <a:off x="3765119" y="3044307"/>
          <a:ext cx="4783255" cy="32152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654675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72B53-248C-7242-87AE-6D83BA61E4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585216"/>
            <a:ext cx="8375904" cy="1499616"/>
          </a:xfrm>
        </p:spPr>
        <p:txBody>
          <a:bodyPr>
            <a:normAutofit/>
          </a:bodyPr>
          <a:lstStyle/>
          <a:p>
            <a:r>
              <a:rPr lang="en-US" sz="3600" cap="none" dirty="0">
                <a:latin typeface="Candara" panose="020E0502030303020204" pitchFamily="34" charset="0"/>
                <a:cs typeface="Muna" pitchFamily="2" charset="-78"/>
              </a:rPr>
              <a:t>Experiment 7: Serial Estimation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ED159D-B25A-0C48-BB26-23AB03420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096" y="1895707"/>
            <a:ext cx="7885250" cy="457499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latin typeface="Avenir Roman" panose="02000503020000020003" pitchFamily="2" charset="0"/>
                <a:cs typeface="Muna" pitchFamily="2" charset="-78"/>
              </a:rPr>
              <a:t>Number estimation has famously been shown to </a:t>
            </a:r>
            <a:r>
              <a:rPr lang="en-US" b="1" dirty="0">
                <a:latin typeface="Avenir Roman" panose="02000503020000020003" pitchFamily="2" charset="0"/>
                <a:cs typeface="Muna" pitchFamily="2" charset="-78"/>
              </a:rPr>
              <a:t>be non-serial</a:t>
            </a:r>
            <a:r>
              <a:rPr lang="en-US" dirty="0">
                <a:latin typeface="Avenir Roman" panose="02000503020000020003" pitchFamily="2" charset="0"/>
                <a:cs typeface="Muna" pitchFamily="2" charset="-78"/>
              </a:rPr>
              <a:t> </a:t>
            </a:r>
            <a:r>
              <a:rPr lang="en-US" b="1" dirty="0">
                <a:latin typeface="Avenir Roman" panose="02000503020000020003" pitchFamily="2" charset="0"/>
                <a:cs typeface="Muna" pitchFamily="2" charset="-78"/>
              </a:rPr>
              <a:t>and precise</a:t>
            </a:r>
            <a:r>
              <a:rPr lang="en-US" dirty="0">
                <a:latin typeface="Avenir Roman" panose="02000503020000020003" pitchFamily="2" charset="0"/>
                <a:cs typeface="Muna" pitchFamily="2" charset="-78"/>
              </a:rPr>
              <a:t>: participants need as much time to estimate the number of 10 dots as they need to estimate 100. But this does not hold for length and area.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E4E84A-E8ED-0D44-962B-30DEBE5308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ODIC (2019) how Perception perceives magnitudes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DAC5CA-D320-A742-BA65-C865B44E46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0F8B7-D2A6-CA4C-AA80-51C98C70ADD6}" type="slidenum">
              <a:rPr lang="en-US" smtClean="0"/>
              <a:t>21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4441F11-ED8F-AD43-B7E1-7883C09DF2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096" y="3244489"/>
            <a:ext cx="2449319" cy="1619408"/>
          </a:xfrm>
          <a:prstGeom prst="rect">
            <a:avLst/>
          </a:prstGeom>
          <a:ln w="57150">
            <a:solidFill>
              <a:schemeClr val="bg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FC54564-B20A-A84C-A171-58F20A718E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3190" y="3987743"/>
            <a:ext cx="2440228" cy="1613398"/>
          </a:xfrm>
          <a:prstGeom prst="rect">
            <a:avLst/>
          </a:prstGeom>
          <a:ln w="57150">
            <a:solidFill>
              <a:schemeClr val="bg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F4219E2-995D-3547-A30D-5F8102B796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3303" y="4730997"/>
            <a:ext cx="2440229" cy="1613398"/>
          </a:xfrm>
          <a:prstGeom prst="rect">
            <a:avLst/>
          </a:prstGeom>
          <a:ln w="57150">
            <a:solidFill>
              <a:schemeClr val="bg1"/>
            </a:solidFill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29AF666-8E38-414B-B165-23B92FF977BC}"/>
              </a:ext>
            </a:extLst>
          </p:cNvPr>
          <p:cNvSpPr txBox="1"/>
          <p:nvPr/>
        </p:nvSpPr>
        <p:spPr>
          <a:xfrm>
            <a:off x="5606833" y="3110580"/>
            <a:ext cx="329184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venir Roman" panose="02000503020000020003" pitchFamily="2" charset="0"/>
              </a:rPr>
              <a:t>N = 100 adult observers.</a:t>
            </a:r>
          </a:p>
          <a:p>
            <a:endParaRPr lang="en-US" dirty="0">
              <a:latin typeface="Avenir Roman" panose="02000503020000020003" pitchFamily="2" charset="0"/>
            </a:endParaRPr>
          </a:p>
          <a:p>
            <a:r>
              <a:rPr lang="en-US" dirty="0">
                <a:latin typeface="Avenir Roman" panose="02000503020000020003" pitchFamily="2" charset="0"/>
              </a:rPr>
              <a:t>All observers complete both discrimination and estimation.</a:t>
            </a:r>
          </a:p>
          <a:p>
            <a:endParaRPr lang="en-US" dirty="0">
              <a:latin typeface="Avenir Roman" panose="02000503020000020003" pitchFamily="2" charset="0"/>
            </a:endParaRPr>
          </a:p>
          <a:p>
            <a:r>
              <a:rPr lang="en-US" dirty="0">
                <a:latin typeface="Avenir Roman" panose="02000503020000020003" pitchFamily="2" charset="0"/>
              </a:rPr>
              <a:t>“Estimate the ratio of the standard to the target value.”</a:t>
            </a:r>
          </a:p>
          <a:p>
            <a:endParaRPr lang="en-US" dirty="0">
              <a:latin typeface="Avenir Roman" panose="02000503020000020003" pitchFamily="2" charset="0"/>
            </a:endParaRPr>
          </a:p>
          <a:p>
            <a:r>
              <a:rPr lang="en-US" dirty="0">
                <a:latin typeface="Avenir Roman" panose="02000503020000020003" pitchFamily="2" charset="0"/>
              </a:rPr>
              <a:t>Range of target values 8 – 22.</a:t>
            </a:r>
          </a:p>
          <a:p>
            <a:endParaRPr lang="en-US" dirty="0">
              <a:latin typeface="Avenir Roman" panose="02000503020000020003" pitchFamily="2" charset="0"/>
            </a:endParaRPr>
          </a:p>
          <a:p>
            <a:r>
              <a:rPr lang="en-US" dirty="0">
                <a:latin typeface="Avenir Roman" panose="02000503020000020003" pitchFamily="2" charset="0"/>
              </a:rPr>
              <a:t>No feedback.</a:t>
            </a:r>
          </a:p>
          <a:p>
            <a:endParaRPr lang="en-US" dirty="0">
              <a:latin typeface="Avenir Roman" panose="0200050302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1159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7527214-D528-C349-BE35-C08F193151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8206" y="2764704"/>
            <a:ext cx="4646119" cy="398032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5E72B53-248C-7242-87AE-6D83BA61E4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585216"/>
            <a:ext cx="8375904" cy="1499616"/>
          </a:xfrm>
        </p:spPr>
        <p:txBody>
          <a:bodyPr>
            <a:normAutofit/>
          </a:bodyPr>
          <a:lstStyle/>
          <a:p>
            <a:r>
              <a:rPr lang="en-US" sz="3600" cap="none" dirty="0">
                <a:latin typeface="Candara" panose="020E0502030303020204" pitchFamily="34" charset="0"/>
                <a:cs typeface="Muna" pitchFamily="2" charset="-78"/>
              </a:rPr>
              <a:t>Experiment 7: Serial Estimation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ED159D-B25A-0C48-BB26-23AB03420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096" y="1895707"/>
            <a:ext cx="7885250" cy="457499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latin typeface="Avenir Roman" panose="02000503020000020003" pitchFamily="2" charset="0"/>
                <a:cs typeface="Muna" pitchFamily="2" charset="-78"/>
              </a:rPr>
              <a:t>While area and length discrimination performance is significantly better than number, area estimation accuracy is much </a:t>
            </a:r>
            <a:r>
              <a:rPr lang="en-US" b="1" dirty="0">
                <a:latin typeface="Avenir Roman" panose="02000503020000020003" pitchFamily="2" charset="0"/>
                <a:cs typeface="Muna" pitchFamily="2" charset="-78"/>
              </a:rPr>
              <a:t>worse</a:t>
            </a:r>
            <a:r>
              <a:rPr lang="en-US" dirty="0">
                <a:latin typeface="Avenir Roman" panose="02000503020000020003" pitchFamily="2" charset="0"/>
                <a:cs typeface="Muna" pitchFamily="2" charset="-78"/>
              </a:rPr>
              <a:t> and both are more </a:t>
            </a:r>
            <a:r>
              <a:rPr lang="en-US" b="1" dirty="0">
                <a:latin typeface="Avenir Roman" panose="02000503020000020003" pitchFamily="2" charset="0"/>
                <a:cs typeface="Muna" pitchFamily="2" charset="-78"/>
              </a:rPr>
              <a:t>variable </a:t>
            </a:r>
            <a:r>
              <a:rPr lang="en-US" dirty="0">
                <a:latin typeface="Avenir Roman" panose="02000503020000020003" pitchFamily="2" charset="0"/>
                <a:cs typeface="Muna" pitchFamily="2" charset="-78"/>
              </a:rPr>
              <a:t>than number.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E4E84A-E8ED-0D44-962B-30DEBE5308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ODIC (2019) how Perception perceives magnitudes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DAC5CA-D320-A742-BA65-C865B44E46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0F8B7-D2A6-CA4C-AA80-51C98C70ADD6}" type="slidenum">
              <a:rPr lang="en-US" smtClean="0"/>
              <a:t>22</a:t>
            </a:fld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3634CA0-93FD-3649-A171-5CE9A5BE98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2430" y="2764704"/>
            <a:ext cx="1690666" cy="1117812"/>
          </a:xfrm>
          <a:prstGeom prst="rect">
            <a:avLst/>
          </a:prstGeom>
          <a:ln w="57150">
            <a:solidFill>
              <a:schemeClr val="bg1"/>
            </a:solidFill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598A46C-FBE6-024B-8516-69A8EEAAC1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704" y="5266825"/>
            <a:ext cx="1684392" cy="1113664"/>
          </a:xfrm>
          <a:prstGeom prst="rect">
            <a:avLst/>
          </a:prstGeom>
          <a:ln w="57150">
            <a:solidFill>
              <a:schemeClr val="bg1"/>
            </a:solidFill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221EA8C-6FD6-9B4A-AE57-2044B9F1BB9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9210" y="4017838"/>
            <a:ext cx="1684392" cy="1113664"/>
          </a:xfrm>
          <a:prstGeom prst="rect">
            <a:avLst/>
          </a:prstGeom>
          <a:ln w="57150">
            <a:solidFill>
              <a:schemeClr val="bg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FEAFACB-E853-5D4E-8961-2B0249C0D70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41422" y="2828420"/>
            <a:ext cx="4571745" cy="3916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158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BA52342-AA57-5349-9202-C8AF99B874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600" y="2764800"/>
            <a:ext cx="4643411" cy="397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5E72B53-248C-7242-87AE-6D83BA61E4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585216"/>
            <a:ext cx="8375904" cy="1499616"/>
          </a:xfrm>
        </p:spPr>
        <p:txBody>
          <a:bodyPr>
            <a:normAutofit/>
          </a:bodyPr>
          <a:lstStyle/>
          <a:p>
            <a:r>
              <a:rPr lang="en-US" sz="3600" cap="none" dirty="0">
                <a:latin typeface="Candara" panose="020E0502030303020204" pitchFamily="34" charset="0"/>
                <a:cs typeface="Muna" pitchFamily="2" charset="-78"/>
              </a:rPr>
              <a:t>Experiment 7: Serial Estimation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ED159D-B25A-0C48-BB26-23AB03420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096" y="1895707"/>
            <a:ext cx="7885250" cy="457499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latin typeface="Avenir Roman" panose="02000503020000020003" pitchFamily="2" charset="0"/>
                <a:cs typeface="Muna" pitchFamily="2" charset="-78"/>
              </a:rPr>
              <a:t>While number estimation is parallel (equal RT across target value), area and length are not (larger/longer target = longer RTs).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E4E84A-E8ED-0D44-962B-30DEBE5308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ODIC (2019) how Perception perceives magnitudes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DAC5CA-D320-A742-BA65-C865B44E46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0F8B7-D2A6-CA4C-AA80-51C98C70ADD6}" type="slidenum">
              <a:rPr lang="en-US" smtClean="0"/>
              <a:t>23</a:t>
            </a:fld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EDB9DF3-269C-DF48-B521-7C4FF2CF93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2430" y="2764704"/>
            <a:ext cx="1690666" cy="1117812"/>
          </a:xfrm>
          <a:prstGeom prst="rect">
            <a:avLst/>
          </a:prstGeom>
          <a:ln w="57150">
            <a:solidFill>
              <a:schemeClr val="bg1"/>
            </a:solidFill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BC36F3D-C82A-5948-9F7C-75C9A48684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704" y="5266825"/>
            <a:ext cx="1684392" cy="1113664"/>
          </a:xfrm>
          <a:prstGeom prst="rect">
            <a:avLst/>
          </a:prstGeom>
          <a:ln w="57150">
            <a:solidFill>
              <a:schemeClr val="bg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BC005A6-AA09-4C4D-84EA-8ECE2EC0BC5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6876" y="2764704"/>
            <a:ext cx="4643411" cy="39780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8A375FE-C25F-4E4C-AB00-1C3FCCB3C88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9210" y="4017838"/>
            <a:ext cx="1684392" cy="1113664"/>
          </a:xfrm>
          <a:prstGeom prst="rect">
            <a:avLst/>
          </a:prstGeom>
          <a:ln w="5715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449363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72B53-248C-7242-87AE-6D83BA61E4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585216"/>
            <a:ext cx="8090154" cy="1499616"/>
          </a:xfrm>
        </p:spPr>
        <p:txBody>
          <a:bodyPr>
            <a:normAutofit/>
          </a:bodyPr>
          <a:lstStyle/>
          <a:p>
            <a:r>
              <a:rPr lang="en-US" sz="3600" cap="none" dirty="0">
                <a:latin typeface="Candara" panose="020E0502030303020204" pitchFamily="34" charset="0"/>
                <a:cs typeface="Muna" pitchFamily="2" charset="-78"/>
              </a:rPr>
              <a:t>Part 3: Takeaways and Implications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ED159D-B25A-0C48-BB26-23AB03420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096" y="1895707"/>
            <a:ext cx="7885250" cy="457499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latin typeface="Avenir Roman" panose="02000503020000020003" pitchFamily="2" charset="0"/>
                <a:cs typeface="Muna" pitchFamily="2" charset="-78"/>
              </a:rPr>
              <a:t>While number perception is easy for both </a:t>
            </a:r>
            <a:r>
              <a:rPr lang="en-US" b="1" dirty="0">
                <a:latin typeface="Avenir Roman" panose="02000503020000020003" pitchFamily="2" charset="0"/>
                <a:cs typeface="Muna" pitchFamily="2" charset="-78"/>
              </a:rPr>
              <a:t>relative </a:t>
            </a:r>
            <a:r>
              <a:rPr lang="en-US" dirty="0">
                <a:latin typeface="Avenir Roman" panose="02000503020000020003" pitchFamily="2" charset="0"/>
                <a:cs typeface="Muna" pitchFamily="2" charset="-78"/>
              </a:rPr>
              <a:t>and </a:t>
            </a:r>
            <a:r>
              <a:rPr lang="en-US" b="1" dirty="0">
                <a:latin typeface="Avenir Roman" panose="02000503020000020003" pitchFamily="2" charset="0"/>
                <a:cs typeface="Muna" pitchFamily="2" charset="-78"/>
              </a:rPr>
              <a:t>absolute</a:t>
            </a:r>
            <a:r>
              <a:rPr lang="en-US" dirty="0">
                <a:latin typeface="Avenir Roman" panose="02000503020000020003" pitchFamily="2" charset="0"/>
                <a:cs typeface="Muna" pitchFamily="2" charset="-78"/>
              </a:rPr>
              <a:t> comparison, magnitude estimation for area and length shows surprising deficits: it is slow, serial, and imprecise, and does not match the ease with which relative comparison is done over these dimensions.</a:t>
            </a:r>
          </a:p>
          <a:p>
            <a:pPr marL="0" indent="0">
              <a:buNone/>
            </a:pPr>
            <a:endParaRPr lang="en-US" dirty="0">
              <a:latin typeface="Avenir Roman" panose="02000503020000020003" pitchFamily="2" charset="0"/>
              <a:cs typeface="Muna" pitchFamily="2" charset="-78"/>
            </a:endParaRPr>
          </a:p>
          <a:p>
            <a:pPr marL="0" indent="0">
              <a:buNone/>
            </a:pPr>
            <a:r>
              <a:rPr lang="en-US" u="sng" dirty="0">
                <a:latin typeface="Avenir Roman" panose="02000503020000020003" pitchFamily="2" charset="0"/>
                <a:cs typeface="Muna" pitchFamily="2" charset="-78"/>
              </a:rPr>
              <a:t>Implications for visualization researchers: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latin typeface="Avenir Roman" panose="02000503020000020003" pitchFamily="2" charset="0"/>
                <a:cs typeface="Muna" pitchFamily="2" charset="-78"/>
              </a:rPr>
              <a:t>Length and area estimates are perpetually under-estimated, with 2D area being especially problematic.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latin typeface="Avenir Roman" panose="02000503020000020003" pitchFamily="2" charset="0"/>
                <a:cs typeface="Muna" pitchFamily="2" charset="-78"/>
              </a:rPr>
              <a:t>While comparison can happen parallel – quickly and accurately extracting the minimal and maximal element – estimation requires search and hits memory limits, even when the set in question </a:t>
            </a:r>
            <a:r>
              <a:rPr lang="en-US" i="1" dirty="0">
                <a:latin typeface="Avenir Roman" panose="02000503020000020003" pitchFamily="2" charset="0"/>
                <a:cs typeface="Muna" pitchFamily="2" charset="-78"/>
              </a:rPr>
              <a:t>is </a:t>
            </a:r>
            <a:r>
              <a:rPr lang="en-US" dirty="0">
                <a:latin typeface="Avenir Roman" panose="02000503020000020003" pitchFamily="2" charset="0"/>
                <a:cs typeface="Muna" pitchFamily="2" charset="-78"/>
              </a:rPr>
              <a:t>the minimal/maximal one.</a:t>
            </a:r>
          </a:p>
          <a:p>
            <a:pPr marL="457200" indent="-457200">
              <a:buFont typeface="+mj-lt"/>
              <a:buAutoNum type="arabicPeriod"/>
            </a:pPr>
            <a:endParaRPr lang="en-US" dirty="0">
              <a:latin typeface="Avenir Roman" panose="02000503020000020003" pitchFamily="2" charset="0"/>
              <a:cs typeface="Muna" pitchFamily="2" charset="-78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E4E84A-E8ED-0D44-962B-30DEBE5308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ODIC (2019) how Perception perceives magnitudes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DAC5CA-D320-A742-BA65-C865B44E46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0F8B7-D2A6-CA4C-AA80-51C98C70ADD6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808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cap="none" dirty="0">
                <a:latin typeface="Candara" panose="020E0502030303020204" pitchFamily="34" charset="0"/>
                <a:cs typeface="Muna" pitchFamily="2" charset="-78"/>
              </a:rPr>
              <a:t>Thanks! Questions?</a:t>
            </a:r>
            <a:endParaRPr lang="en-US" dirty="0"/>
          </a:p>
        </p:txBody>
      </p:sp>
      <p:sp>
        <p:nvSpPr>
          <p:cNvPr id="24" name="Content Placeholder 3"/>
          <p:cNvSpPr>
            <a:spLocks noGrp="1"/>
          </p:cNvSpPr>
          <p:nvPr>
            <p:ph idx="1"/>
          </p:nvPr>
        </p:nvSpPr>
        <p:spPr>
          <a:xfrm>
            <a:off x="571890" y="1972773"/>
            <a:ext cx="5047032" cy="4885227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b="1" dirty="0">
                <a:latin typeface="Avenir Medium" panose="02000503020000020003" pitchFamily="2" charset="0"/>
                <a:cs typeface="Calibri"/>
              </a:rPr>
              <a:t>Collaborators</a:t>
            </a:r>
            <a:r>
              <a:rPr lang="en-US" dirty="0">
                <a:latin typeface="Avenir Medium" panose="02000503020000020003" pitchFamily="2" charset="0"/>
                <a:cs typeface="Calibri"/>
              </a:rPr>
              <a:t>:</a:t>
            </a:r>
          </a:p>
          <a:p>
            <a:pPr marL="0" indent="0">
              <a:buNone/>
            </a:pPr>
            <a:r>
              <a:rPr lang="en-US" dirty="0">
                <a:latin typeface="Avenir Medium" panose="02000503020000020003" pitchFamily="2" charset="0"/>
              </a:rPr>
              <a:t>Carolyn Baer </a:t>
            </a:r>
            <a:r>
              <a:rPr lang="en-US" dirty="0">
                <a:latin typeface="Avenir Medium" panose="02000503020000020003" pitchFamily="2" charset="0"/>
                <a:cs typeface="Calibri Light" panose="020F0302020204030204" pitchFamily="34" charset="0"/>
              </a:rPr>
              <a:t>(UBC)</a:t>
            </a:r>
          </a:p>
          <a:p>
            <a:pPr marL="0" indent="0">
              <a:buNone/>
            </a:pPr>
            <a:r>
              <a:rPr lang="en-US" dirty="0" err="1">
                <a:latin typeface="Avenir Medium" panose="02000503020000020003" pitchFamily="2" charset="0"/>
              </a:rPr>
              <a:t>Denitza</a:t>
            </a:r>
            <a:r>
              <a:rPr lang="en-US" dirty="0">
                <a:latin typeface="Avenir Medium" panose="02000503020000020003" pitchFamily="2" charset="0"/>
              </a:rPr>
              <a:t> </a:t>
            </a:r>
            <a:r>
              <a:rPr lang="en-US" dirty="0" err="1">
                <a:latin typeface="Avenir Medium" panose="02000503020000020003" pitchFamily="2" charset="0"/>
              </a:rPr>
              <a:t>Dramkin</a:t>
            </a:r>
            <a:r>
              <a:rPr lang="en-US" dirty="0">
                <a:latin typeface="Avenir Medium" panose="02000503020000020003" pitchFamily="2" charset="0"/>
              </a:rPr>
              <a:t> </a:t>
            </a:r>
            <a:r>
              <a:rPr lang="en-US" dirty="0">
                <a:latin typeface="Avenir Medium" panose="02000503020000020003" pitchFamily="2" charset="0"/>
                <a:cs typeface="Calibri Light" panose="020F0302020204030204" pitchFamily="34" charset="0"/>
              </a:rPr>
              <a:t>(UBC)</a:t>
            </a:r>
          </a:p>
          <a:p>
            <a:pPr marL="0" indent="0">
              <a:buNone/>
            </a:pPr>
            <a:r>
              <a:rPr lang="en-US" dirty="0">
                <a:latin typeface="Avenir Medium" panose="02000503020000020003" pitchFamily="2" charset="0"/>
              </a:rPr>
              <a:t>Danny Oppenheimer (CMU)</a:t>
            </a:r>
          </a:p>
          <a:p>
            <a:pPr marL="0" indent="0">
              <a:buNone/>
            </a:pPr>
            <a:r>
              <a:rPr lang="en-US" dirty="0">
                <a:latin typeface="Avenir Medium" panose="02000503020000020003" pitchFamily="2" charset="0"/>
              </a:rPr>
              <a:t>Justin </a:t>
            </a:r>
            <a:r>
              <a:rPr lang="en-US" dirty="0" err="1">
                <a:latin typeface="Avenir Medium" panose="02000503020000020003" pitchFamily="2" charset="0"/>
              </a:rPr>
              <a:t>Halberda</a:t>
            </a:r>
            <a:r>
              <a:rPr lang="en-US" dirty="0">
                <a:latin typeface="Avenir Medium" panose="02000503020000020003" pitchFamily="2" charset="0"/>
              </a:rPr>
              <a:t> </a:t>
            </a:r>
            <a:r>
              <a:rPr lang="en-US" dirty="0">
                <a:latin typeface="Avenir Medium" panose="02000503020000020003" pitchFamily="2" charset="0"/>
                <a:cs typeface="Calibri Light" panose="020F0302020204030204" pitchFamily="34" charset="0"/>
              </a:rPr>
              <a:t>(Johns Hopkins)</a:t>
            </a:r>
          </a:p>
          <a:p>
            <a:pPr marL="0" indent="0">
              <a:buNone/>
            </a:pPr>
            <a:r>
              <a:rPr lang="en-US" dirty="0">
                <a:latin typeface="Avenir Medium" panose="02000503020000020003" pitchFamily="2" charset="0"/>
                <a:cs typeface="Calibri"/>
              </a:rPr>
              <a:t>Lisa </a:t>
            </a:r>
            <a:r>
              <a:rPr lang="en-US" dirty="0" err="1">
                <a:latin typeface="Avenir Medium" panose="02000503020000020003" pitchFamily="2" charset="0"/>
                <a:cs typeface="Calibri"/>
              </a:rPr>
              <a:t>Feigenson</a:t>
            </a:r>
            <a:r>
              <a:rPr lang="en-US" dirty="0">
                <a:latin typeface="Avenir Medium" panose="02000503020000020003" pitchFamily="2" charset="0"/>
                <a:cs typeface="Calibri"/>
              </a:rPr>
              <a:t> </a:t>
            </a:r>
            <a:r>
              <a:rPr lang="en-US" dirty="0">
                <a:latin typeface="Avenir Medium" panose="02000503020000020003" pitchFamily="2" charset="0"/>
                <a:cs typeface="Calibri Light" panose="020F0302020204030204" pitchFamily="34" charset="0"/>
              </a:rPr>
              <a:t>(Johns Hopkins)</a:t>
            </a:r>
          </a:p>
          <a:p>
            <a:pPr marL="0" indent="0">
              <a:buNone/>
            </a:pPr>
            <a:r>
              <a:rPr lang="en-US" dirty="0">
                <a:latin typeface="Avenir Medium" panose="02000503020000020003" pitchFamily="2" charset="0"/>
              </a:rPr>
              <a:t>Jeff </a:t>
            </a:r>
            <a:r>
              <a:rPr lang="en-US" dirty="0" err="1">
                <a:latin typeface="Avenir Medium" panose="02000503020000020003" pitchFamily="2" charset="0"/>
              </a:rPr>
              <a:t>Lidz</a:t>
            </a:r>
            <a:r>
              <a:rPr lang="en-US" dirty="0">
                <a:latin typeface="Avenir Medium" panose="02000503020000020003" pitchFamily="2" charset="0"/>
              </a:rPr>
              <a:t> </a:t>
            </a:r>
            <a:r>
              <a:rPr lang="en-US" dirty="0">
                <a:latin typeface="Avenir Medium" panose="02000503020000020003" pitchFamily="2" charset="0"/>
                <a:cs typeface="Calibri Light" panose="020F0302020204030204" pitchFamily="34" charset="0"/>
              </a:rPr>
              <a:t>(UMD: College Park)</a:t>
            </a:r>
          </a:p>
          <a:p>
            <a:pPr marL="0" indent="0">
              <a:buNone/>
            </a:pPr>
            <a:r>
              <a:rPr lang="en-US" dirty="0">
                <a:latin typeface="Avenir Medium" panose="02000503020000020003" pitchFamily="2" charset="0"/>
                <a:cs typeface="Calibri"/>
              </a:rPr>
              <a:t>Paul </a:t>
            </a:r>
            <a:r>
              <a:rPr lang="en-US" dirty="0" err="1">
                <a:latin typeface="Avenir Medium" panose="02000503020000020003" pitchFamily="2" charset="0"/>
                <a:cs typeface="Calibri"/>
              </a:rPr>
              <a:t>Pietroski</a:t>
            </a:r>
            <a:r>
              <a:rPr lang="en-US" dirty="0">
                <a:latin typeface="Avenir Medium" panose="02000503020000020003" pitchFamily="2" charset="0"/>
                <a:cs typeface="Calibri"/>
              </a:rPr>
              <a:t> </a:t>
            </a:r>
            <a:r>
              <a:rPr lang="en-US" dirty="0">
                <a:latin typeface="Avenir Medium" panose="02000503020000020003" pitchFamily="2" charset="0"/>
                <a:cs typeface="Calibri Light" panose="020F0302020204030204" pitchFamily="34" charset="0"/>
              </a:rPr>
              <a:t>(Rutgers)</a:t>
            </a:r>
          </a:p>
          <a:p>
            <a:pPr marL="0" indent="0">
              <a:buNone/>
            </a:pPr>
            <a:r>
              <a:rPr lang="en-US" dirty="0">
                <a:latin typeface="Avenir Medium" panose="02000503020000020003" pitchFamily="2" charset="0"/>
              </a:rPr>
              <a:t>Tim Hunter </a:t>
            </a:r>
            <a:r>
              <a:rPr lang="en-US" dirty="0">
                <a:latin typeface="Avenir Medium" panose="02000503020000020003" pitchFamily="2" charset="0"/>
                <a:cs typeface="Calibri Light" panose="020F0302020204030204" pitchFamily="34" charset="0"/>
              </a:rPr>
              <a:t>(ULCA)</a:t>
            </a:r>
          </a:p>
          <a:p>
            <a:pPr marL="0" indent="0">
              <a:buNone/>
            </a:pPr>
            <a:endParaRPr lang="en-US" dirty="0">
              <a:latin typeface="Avenir Medium" panose="02000503020000020003" pitchFamily="2" charset="0"/>
              <a:cs typeface="Calibri"/>
            </a:endParaRPr>
          </a:p>
          <a:p>
            <a:pPr marL="0" indent="0">
              <a:buNone/>
            </a:pPr>
            <a:r>
              <a:rPr lang="en-US" b="1" dirty="0">
                <a:latin typeface="Avenir Medium" panose="02000503020000020003" pitchFamily="2" charset="0"/>
              </a:rPr>
              <a:t>Grant Agencies</a:t>
            </a:r>
            <a:r>
              <a:rPr lang="en-US" dirty="0">
                <a:latin typeface="Avenir Medium" panose="02000503020000020003" pitchFamily="2" charset="0"/>
              </a:rPr>
              <a:t>:</a:t>
            </a:r>
          </a:p>
          <a:p>
            <a:pPr marL="0" indent="0">
              <a:buNone/>
            </a:pPr>
            <a:r>
              <a:rPr lang="en-US" dirty="0">
                <a:latin typeface="Avenir Medium" panose="02000503020000020003" pitchFamily="2" charset="0"/>
              </a:rPr>
              <a:t>NSERC Discovery Grant</a:t>
            </a:r>
          </a:p>
          <a:p>
            <a:pPr marL="0" indent="0">
              <a:buNone/>
            </a:pPr>
            <a:r>
              <a:rPr lang="en-US" dirty="0">
                <a:latin typeface="Avenir Medium" panose="02000503020000020003" pitchFamily="2" charset="0"/>
              </a:rPr>
              <a:t>SSHRC Insight Grant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636" y="1681876"/>
            <a:ext cx="3733800" cy="42672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A7137B-B304-F246-A6A5-47CA48D8BC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25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36F34BBF-F733-F941-9711-043EDC97B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32199" y="6470704"/>
            <a:ext cx="4426094" cy="274320"/>
          </a:xfrm>
        </p:spPr>
        <p:txBody>
          <a:bodyPr/>
          <a:lstStyle/>
          <a:p>
            <a:r>
              <a:rPr lang="en-US" dirty="0"/>
              <a:t>ODIC (2019) how Perception perceives magnitudes</a:t>
            </a:r>
          </a:p>
        </p:txBody>
      </p:sp>
    </p:spTree>
    <p:extLst>
      <p:ext uri="{BB962C8B-B14F-4D97-AF65-F5344CB8AC3E}">
        <p14:creationId xmlns:p14="http://schemas.microsoft.com/office/powerpoint/2010/main" val="1138744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8000"/>
              </a:schemeClr>
              <a:schemeClr val="phClr">
                <a:shade val="89000"/>
                <a:satMod val="145000"/>
              </a:schemeClr>
            </a:duotone>
          </a:blip>
          <a:tile tx="0" ty="0" sx="32000" sy="32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</a:schemeClr>
              <a:schemeClr val="phClr">
                <a:shade val="95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B4028482-F53A-4442-AB14-9B7A43F44F9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{5B4145AF-568F-854E-A390-0DA1CE34E0AF}tf10001061</Template>
  <TotalTime>1987</TotalTime>
  <Words>1913</Words>
  <Application>Microsoft Macintosh PowerPoint</Application>
  <PresentationFormat>On-screen Show (4:3)</PresentationFormat>
  <Paragraphs>209</Paragraphs>
  <Slides>25</Slides>
  <Notes>9</Notes>
  <HiddenSlides>1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9" baseType="lpstr">
      <vt:lpstr>Arial</vt:lpstr>
      <vt:lpstr>Avenir Light</vt:lpstr>
      <vt:lpstr>Avenir Medium</vt:lpstr>
      <vt:lpstr>Avenir Roman</vt:lpstr>
      <vt:lpstr>Calibri</vt:lpstr>
      <vt:lpstr>Calibri Light</vt:lpstr>
      <vt:lpstr>Candara</vt:lpstr>
      <vt:lpstr>Corbel</vt:lpstr>
      <vt:lpstr>Muna</vt:lpstr>
      <vt:lpstr>Tw Cen MT</vt:lpstr>
      <vt:lpstr>Tw Cen MT Condensed</vt:lpstr>
      <vt:lpstr>Verdana</vt:lpstr>
      <vt:lpstr>Wingdings 3</vt:lpstr>
      <vt:lpstr>Integral</vt:lpstr>
      <vt:lpstr>How perception perceives number, time, and space</vt:lpstr>
      <vt:lpstr>PowerPoint Presentation</vt:lpstr>
      <vt:lpstr>Plan for Today</vt:lpstr>
      <vt:lpstr>General Methods</vt:lpstr>
      <vt:lpstr>Part 1: How do we perceive number?</vt:lpstr>
      <vt:lpstr>Experiment 1: Is number derived?</vt:lpstr>
      <vt:lpstr>Experiment 1: Is number derived?</vt:lpstr>
      <vt:lpstr>Experiment 1: Is number derived?</vt:lpstr>
      <vt:lpstr>Experiment 2: Naturalistic Images</vt:lpstr>
      <vt:lpstr>Experiment 2: Naturalistic Images</vt:lpstr>
      <vt:lpstr>Experiment 2: Naturalistic Images</vt:lpstr>
      <vt:lpstr>Part 1: Takeaways and Implications</vt:lpstr>
      <vt:lpstr>Part 2: Magnitude Interference</vt:lpstr>
      <vt:lpstr>Experiment 3: Detecting Interference</vt:lpstr>
      <vt:lpstr>Experiment 4: Eliminating w/ Context</vt:lpstr>
      <vt:lpstr>Experiment 5: Eliminating w/ Feedback</vt:lpstr>
      <vt:lpstr>Part 2: Takeaways and Implications</vt:lpstr>
      <vt:lpstr>Part 3: Absolute vs. Relative</vt:lpstr>
      <vt:lpstr>Experiment 6: Memory Limits</vt:lpstr>
      <vt:lpstr>Experiment 6: Memory Limits</vt:lpstr>
      <vt:lpstr>Experiment 7: Serial Estimation</vt:lpstr>
      <vt:lpstr>Experiment 7: Serial Estimation</vt:lpstr>
      <vt:lpstr>Experiment 7: Serial Estimation</vt:lpstr>
      <vt:lpstr>Part 3: Takeaways and Implications</vt:lpstr>
      <vt:lpstr>Thanks! Questions?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perception perceives number, time, and space</dc:title>
  <dc:creator>Darko Odic</dc:creator>
  <cp:lastModifiedBy>Darko Odic</cp:lastModifiedBy>
  <cp:revision>182</cp:revision>
  <dcterms:created xsi:type="dcterms:W3CDTF">2019-10-17T18:01:55Z</dcterms:created>
  <dcterms:modified xsi:type="dcterms:W3CDTF">2019-10-20T01:20:29Z</dcterms:modified>
</cp:coreProperties>
</file>